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368" r:id="rId4"/>
    <p:sldId id="369" r:id="rId6"/>
    <p:sldId id="370" r:id="rId7"/>
    <p:sldId id="371"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13" r:id="rId22"/>
    <p:sldId id="282" r:id="rId23"/>
    <p:sldId id="283" r:id="rId24"/>
    <p:sldId id="284" r:id="rId25"/>
    <p:sldId id="285" r:id="rId26"/>
    <p:sldId id="287" r:id="rId27"/>
    <p:sldId id="286" r:id="rId28"/>
    <p:sldId id="289" r:id="rId29"/>
    <p:sldId id="290" r:id="rId30"/>
    <p:sldId id="291" r:id="rId31"/>
    <p:sldId id="292" r:id="rId32"/>
    <p:sldId id="314" r:id="rId33"/>
    <p:sldId id="303" r:id="rId34"/>
    <p:sldId id="294" r:id="rId35"/>
    <p:sldId id="295" r:id="rId36"/>
    <p:sldId id="296" r:id="rId37"/>
    <p:sldId id="299" r:id="rId38"/>
    <p:sldId id="315" r:id="rId39"/>
    <p:sldId id="347" r:id="rId40"/>
    <p:sldId id="348" r:id="rId41"/>
    <p:sldId id="349" r:id="rId42"/>
    <p:sldId id="350" r:id="rId43"/>
    <p:sldId id="351" r:id="rId44"/>
    <p:sldId id="353" r:id="rId45"/>
    <p:sldId id="346" r:id="rId46"/>
    <p:sldId id="354" r:id="rId47"/>
    <p:sldId id="301" r:id="rId48"/>
    <p:sldId id="306" r:id="rId49"/>
    <p:sldId id="307" r:id="rId50"/>
    <p:sldId id="308" r:id="rId51"/>
    <p:sldId id="309" r:id="rId52"/>
    <p:sldId id="310" r:id="rId53"/>
    <p:sldId id="312" r:id="rId54"/>
    <p:sldId id="357" r:id="rId55"/>
    <p:sldId id="358" r:id="rId56"/>
    <p:sldId id="359" r:id="rId57"/>
    <p:sldId id="344" r:id="rId58"/>
    <p:sldId id="317" r:id="rId59"/>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6.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19323671497585"/>
          <c:y val="0.0321050674528157"/>
          <c:w val="0.923454106280193"/>
          <c:h val="0.767734430191357"/>
        </c:manualLayout>
      </c:layout>
      <c:barChart>
        <c:barDir val="col"/>
        <c:grouping val="clustered"/>
        <c:varyColors val="0"/>
        <c:ser>
          <c:idx val="0"/>
          <c:order val="0"/>
          <c:tx>
            <c:strRef>
              <c:f>Sheet1!$B$1</c:f>
              <c:strCache>
                <c:ptCount val="1"/>
                <c:pt idx="0">
                  <c:v>fSVT_Q</c:v>
                </c:pt>
              </c:strCache>
            </c:strRef>
          </c:tx>
          <c:spPr>
            <a:solidFill>
              <a:schemeClr val="accent1"/>
            </a:solidFill>
            <a:ln>
              <a:noFill/>
            </a:ln>
            <a:effectLst/>
          </c:spPr>
          <c:invertIfNegative val="0"/>
          <c:dLbls>
            <c:delete val="1"/>
          </c:dLbls>
          <c:cat>
            <c:strRef>
              <c:f>Sheet1!$A$2:$A$5</c:f>
              <c:strCache>
                <c:ptCount val="4"/>
                <c:pt idx="0">
                  <c:v>i=50</c:v>
                </c:pt>
                <c:pt idx="1">
                  <c:v>i=100</c:v>
                </c:pt>
                <c:pt idx="2">
                  <c:v>i=150</c:v>
                </c:pt>
                <c:pt idx="3">
                  <c:v>finish</c:v>
                </c:pt>
              </c:strCache>
            </c:strRef>
          </c:cat>
          <c:val>
            <c:numRef>
              <c:f>Sheet1!$B$2:$B$5</c:f>
              <c:numCache>
                <c:formatCode>General</c:formatCode>
                <c:ptCount val="4"/>
                <c:pt idx="0">
                  <c:v>60</c:v>
                </c:pt>
                <c:pt idx="1">
                  <c:v>207</c:v>
                </c:pt>
                <c:pt idx="2">
                  <c:v>315</c:v>
                </c:pt>
                <c:pt idx="3">
                  <c:v>452</c:v>
                </c:pt>
              </c:numCache>
            </c:numRef>
          </c:val>
        </c:ser>
        <c:ser>
          <c:idx val="1"/>
          <c:order val="1"/>
          <c:tx>
            <c:strRef>
              <c:f>Sheet1!$C$1</c:f>
              <c:strCache>
                <c:ptCount val="1"/>
                <c:pt idx="0">
                  <c:v>SVT</c:v>
                </c:pt>
              </c:strCache>
            </c:strRef>
          </c:tx>
          <c:spPr>
            <a:solidFill>
              <a:schemeClr val="accent2"/>
            </a:solidFill>
            <a:ln>
              <a:noFill/>
            </a:ln>
            <a:effectLst/>
          </c:spPr>
          <c:invertIfNegative val="0"/>
          <c:dLbls>
            <c:delete val="1"/>
          </c:dLbls>
          <c:cat>
            <c:strRef>
              <c:f>Sheet1!$A$2:$A$5</c:f>
              <c:strCache>
                <c:ptCount val="4"/>
                <c:pt idx="0">
                  <c:v>i=50</c:v>
                </c:pt>
                <c:pt idx="1">
                  <c:v>i=100</c:v>
                </c:pt>
                <c:pt idx="2">
                  <c:v>i=150</c:v>
                </c:pt>
                <c:pt idx="3">
                  <c:v>finish</c:v>
                </c:pt>
              </c:strCache>
            </c:strRef>
          </c:cat>
          <c:val>
            <c:numRef>
              <c:f>Sheet1!$C$2:$C$5</c:f>
              <c:numCache>
                <c:formatCode>General</c:formatCode>
                <c:ptCount val="4"/>
                <c:pt idx="0">
                  <c:v>101</c:v>
                </c:pt>
                <c:pt idx="1">
                  <c:v>260</c:v>
                </c:pt>
                <c:pt idx="2">
                  <c:v>455</c:v>
                </c:pt>
                <c:pt idx="3">
                  <c:v>648</c:v>
                </c:pt>
              </c:numCache>
            </c:numRef>
          </c:val>
        </c:ser>
        <c:dLbls>
          <c:showLegendKey val="0"/>
          <c:showVal val="0"/>
          <c:showCatName val="0"/>
          <c:showSerName val="0"/>
          <c:showPercent val="0"/>
          <c:showBubbleSize val="0"/>
        </c:dLbls>
        <c:gapWidth val="246"/>
        <c:overlap val="-28"/>
        <c:axId val="119566432"/>
        <c:axId val="372610926"/>
      </c:barChart>
      <c:catAx>
        <c:axId val="119566432"/>
        <c:scaling>
          <c:orientation val="minMax"/>
        </c:scaling>
        <c:delete val="0"/>
        <c:axPos val="b"/>
        <c:title>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72610926"/>
        <c:crosses val="autoZero"/>
        <c:auto val="1"/>
        <c:lblAlgn val="ctr"/>
        <c:lblOffset val="100"/>
        <c:noMultiLvlLbl val="0"/>
      </c:catAx>
      <c:valAx>
        <c:axId val="372610926"/>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en-US" altLang="zh-CN"/>
                  <a:t>t_cpu</a:t>
                </a:r>
                <a:endParaRPr lang="en-US" altLang="zh-C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19566432"/>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29f882b2fb8_1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9f882b2fb8_1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29ee8e598c5_0_1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ee8e598c5_0_1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29ee8e598c5_0_2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9ee8e598c5_0_2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29ee8e598c5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9ee8e598c5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g29ee8e598c5_0_2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9ee8e598c5_0_2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29ee8e598c5_0_2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9ee8e598c5_0_2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9f7bc85b01_0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9f7bc85b01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g29ee8e598c5_0_2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9ee8e598c5_0_2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g29f7bc85b01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9f7bc85b01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26237ad9080_1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6237ad9080_1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26237ad9080_1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6237ad9080_1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29ee8e598c5_0_1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ee8e598c5_0_1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 name="Shape 348"/>
        <p:cNvGrpSpPr/>
        <p:nvPr/>
      </p:nvGrpSpPr>
      <p:grpSpPr>
        <a:xfrm>
          <a:off x="0" y="0"/>
          <a:ext cx="0" cy="0"/>
          <a:chOff x="0" y="0"/>
          <a:chExt cx="0" cy="0"/>
        </a:xfrm>
      </p:grpSpPr>
      <p:sp>
        <p:nvSpPr>
          <p:cNvPr id="349" name="Google Shape;349;g26237ad9080_1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6237ad9080_1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26237ad9080_1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6237ad9080_1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g26237ad9080_1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6237ad9080_1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26237ad9080_1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6237ad9080_1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26237ad9080_1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6237ad9080_1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5" name="Shape 385"/>
        <p:cNvGrpSpPr/>
        <p:nvPr/>
      </p:nvGrpSpPr>
      <p:grpSpPr>
        <a:xfrm>
          <a:off x="0" y="0"/>
          <a:ext cx="0" cy="0"/>
          <a:chOff x="0" y="0"/>
          <a:chExt cx="0" cy="0"/>
        </a:xfrm>
      </p:grpSpPr>
      <p:sp>
        <p:nvSpPr>
          <p:cNvPr id="386" name="Google Shape;386;g26237ad9080_1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6237ad9080_1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g26237ad9080_1_1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6237ad9080_1_1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26237ad9080_1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6237ad9080_1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29ee8e598c5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9ee8e598c5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29ee8e598c5_0_1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9ee8e598c5_0_1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29ee8e598c5_0_1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9ee8e598c5_0_1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29ee8e598c5_0_1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9ee8e598c5_0_1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29ee8e598c5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9ee8e598c5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29ee8e598c5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9ee8e598c5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29ee8e598c5_0_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9ee8e598c5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image" Target="../media/image89.jpeg"/><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Faster Matrix Completion Using Randomized SVD</a:t>
            </a:r>
            <a:endParaRPr lang="zh-CN" altLang="en-US"/>
          </a:p>
        </p:txBody>
      </p:sp>
      <p:sp>
        <p:nvSpPr>
          <p:cNvPr id="3" name="副标题 2"/>
          <p:cNvSpPr>
            <a:spLocks noGrp="1"/>
          </p:cNvSpPr>
          <p:nvPr>
            <p:ph type="subTitle" idx="1"/>
          </p:nvPr>
        </p:nvSpPr>
        <p:spPr/>
        <p:txBody>
          <a:bodyPr/>
          <a:p>
            <a:r>
              <a:rPr lang="en-US" altLang="zh-CN"/>
              <a:t>Jingyi Feng, Hangtian Zhu</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34"/>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Matrix Completion via Singular Value Threshold</a:t>
            </a:r>
            <a:endParaRPr lang="en-GB"/>
          </a:p>
        </p:txBody>
      </p:sp>
      <p:sp>
        <p:nvSpPr>
          <p:cNvPr id="226" name="Google Shape;226;p34"/>
          <p:cNvSpPr txBox="1"/>
          <p:nvPr>
            <p:ph type="body" idx="4294967295"/>
          </p:nvPr>
        </p:nvSpPr>
        <p:spPr>
          <a:xfrm>
            <a:off x="658400" y="1622433"/>
            <a:ext cx="10468800" cy="4764800"/>
          </a:xfrm>
          <a:prstGeom prst="rect">
            <a:avLst/>
          </a:prstGeom>
          <a:noFill/>
          <a:ln>
            <a:noFill/>
          </a:ln>
        </p:spPr>
        <p:txBody>
          <a:bodyPr spcFirstLastPara="1" wrap="square" lIns="91433" tIns="45700" rIns="91433" bIns="45700" anchor="t" anchorCtr="0">
            <a:normAutofit/>
          </a:bodyPr>
          <a:lstStyle/>
          <a:p>
            <a:pPr marL="177800" lvl="0" indent="-171450" algn="l" rtl="0">
              <a:lnSpc>
                <a:spcPct val="150000"/>
              </a:lnSpc>
              <a:spcBef>
                <a:spcPts val="0"/>
              </a:spcBef>
              <a:spcAft>
                <a:spcPts val="0"/>
              </a:spcAft>
              <a:buSzPts val="2100"/>
              <a:buChar char="•"/>
            </a:pPr>
            <a:r>
              <a:rPr lang="en-GB"/>
              <a:t>Problem equals:</a:t>
            </a:r>
            <a:endParaRPr lang="en-GB"/>
          </a:p>
          <a:p>
            <a:pPr marL="177800" lvl="0" indent="-171450" algn="l" rtl="0">
              <a:lnSpc>
                <a:spcPct val="150000"/>
              </a:lnSpc>
              <a:spcBef>
                <a:spcPts val="0"/>
              </a:spcBef>
              <a:spcAft>
                <a:spcPts val="0"/>
              </a:spcAft>
              <a:buSzPts val="2100"/>
              <a:buChar char="•"/>
            </a:pPr>
            <a:r>
              <a:rPr lang="en-GB"/>
              <a:t>         </a:t>
            </a:r>
            <a:r>
              <a:rPr lang="en-GB"/>
              <a:t>is the proximity operator of</a:t>
            </a:r>
            <a:endParaRPr lang="en-GB"/>
          </a:p>
          <a:p>
            <a:pPr marL="177800" lvl="0" indent="-171450" algn="l" rtl="0">
              <a:lnSpc>
                <a:spcPct val="150000"/>
              </a:lnSpc>
              <a:spcBef>
                <a:spcPts val="0"/>
              </a:spcBef>
              <a:spcAft>
                <a:spcPts val="0"/>
              </a:spcAft>
              <a:buSzPts val="2100"/>
              <a:buChar char="•"/>
            </a:pPr>
            <a:r>
              <a:rPr lang="en-GB"/>
              <a:t>Problem in the format of convex optimization problem</a:t>
            </a:r>
            <a:endParaRPr lang="en-GB"/>
          </a:p>
          <a:p>
            <a:pPr marL="177800" lvl="0" indent="-171450" algn="l" rtl="0">
              <a:lnSpc>
                <a:spcPct val="150000"/>
              </a:lnSpc>
              <a:spcBef>
                <a:spcPts val="0"/>
              </a:spcBef>
              <a:spcAft>
                <a:spcPts val="0"/>
              </a:spcAft>
              <a:buSzPts val="2100"/>
              <a:buChar char="•"/>
            </a:pPr>
            <a:r>
              <a:rPr lang="en-GB"/>
              <a:t>Proximal gradient (forward backward splitting) method to find </a:t>
            </a:r>
            <a:endParaRPr lang="en-GB"/>
          </a:p>
          <a:p>
            <a:pPr marL="177800" lvl="0" indent="0" algn="l" rtl="0">
              <a:lnSpc>
                <a:spcPct val="150000"/>
              </a:lnSpc>
              <a:spcBef>
                <a:spcPts val="0"/>
              </a:spcBef>
              <a:spcAft>
                <a:spcPts val="0"/>
              </a:spcAft>
              <a:buNone/>
            </a:pPr>
            <a:r>
              <a:rPr lang="en-GB"/>
              <a:t>                 </a:t>
            </a:r>
            <a:endParaRPr lang="en-GB"/>
          </a:p>
        </p:txBody>
      </p:sp>
      <p:pic>
        <p:nvPicPr>
          <p:cNvPr id="227" name="Google Shape;227;p34"/>
          <p:cNvPicPr preferRelativeResize="0"/>
          <p:nvPr/>
        </p:nvPicPr>
        <p:blipFill>
          <a:blip r:embed="rId1"/>
          <a:stretch>
            <a:fillRect/>
          </a:stretch>
        </p:blipFill>
        <p:spPr>
          <a:xfrm>
            <a:off x="3419350" y="1778363"/>
            <a:ext cx="5502299" cy="648733"/>
          </a:xfrm>
          <a:prstGeom prst="rect">
            <a:avLst/>
          </a:prstGeom>
          <a:noFill/>
          <a:ln>
            <a:noFill/>
          </a:ln>
        </p:spPr>
      </p:pic>
      <p:pic>
        <p:nvPicPr>
          <p:cNvPr id="228" name="Google Shape;228;p34"/>
          <p:cNvPicPr preferRelativeResize="0"/>
          <p:nvPr/>
        </p:nvPicPr>
        <p:blipFill rotWithShape="1">
          <a:blip r:embed="rId2"/>
          <a:srcRect l="15647" b="12595"/>
          <a:stretch>
            <a:fillRect/>
          </a:stretch>
        </p:blipFill>
        <p:spPr>
          <a:xfrm>
            <a:off x="1113033" y="2275400"/>
            <a:ext cx="554769" cy="521400"/>
          </a:xfrm>
          <a:prstGeom prst="rect">
            <a:avLst/>
          </a:prstGeom>
          <a:noFill/>
          <a:ln>
            <a:noFill/>
          </a:ln>
        </p:spPr>
      </p:pic>
      <p:pic>
        <p:nvPicPr>
          <p:cNvPr id="229" name="Google Shape;229;p34"/>
          <p:cNvPicPr preferRelativeResize="0"/>
          <p:nvPr/>
        </p:nvPicPr>
        <p:blipFill>
          <a:blip r:embed="rId3"/>
          <a:stretch>
            <a:fillRect/>
          </a:stretch>
        </p:blipFill>
        <p:spPr>
          <a:xfrm>
            <a:off x="5835432" y="2427182"/>
            <a:ext cx="903359" cy="457867"/>
          </a:xfrm>
          <a:prstGeom prst="rect">
            <a:avLst/>
          </a:prstGeom>
          <a:noFill/>
          <a:ln>
            <a:noFill/>
          </a:ln>
        </p:spPr>
      </p:pic>
      <p:pic>
        <p:nvPicPr>
          <p:cNvPr id="230" name="Google Shape;230;p34"/>
          <p:cNvPicPr preferRelativeResize="0"/>
          <p:nvPr/>
        </p:nvPicPr>
        <p:blipFill>
          <a:blip r:embed="rId4"/>
          <a:stretch>
            <a:fillRect/>
          </a:stretch>
        </p:blipFill>
        <p:spPr>
          <a:xfrm>
            <a:off x="8921633" y="3072830"/>
            <a:ext cx="2006367" cy="588333"/>
          </a:xfrm>
          <a:prstGeom prst="rect">
            <a:avLst/>
          </a:prstGeom>
          <a:noFill/>
          <a:ln>
            <a:noFill/>
          </a:ln>
        </p:spPr>
      </p:pic>
      <p:pic>
        <p:nvPicPr>
          <p:cNvPr id="231" name="Google Shape;231;p34"/>
          <p:cNvPicPr preferRelativeResize="0"/>
          <p:nvPr/>
        </p:nvPicPr>
        <p:blipFill>
          <a:blip r:embed="rId5"/>
          <a:stretch>
            <a:fillRect/>
          </a:stretch>
        </p:blipFill>
        <p:spPr>
          <a:xfrm>
            <a:off x="1006300" y="4236000"/>
            <a:ext cx="4442333" cy="1211533"/>
          </a:xfrm>
          <a:prstGeom prst="rect">
            <a:avLst/>
          </a:prstGeom>
          <a:noFill/>
          <a:ln>
            <a:noFill/>
          </a:ln>
        </p:spPr>
      </p:pic>
      <p:pic>
        <p:nvPicPr>
          <p:cNvPr id="232" name="Google Shape;232;p34"/>
          <p:cNvPicPr preferRelativeResize="0"/>
          <p:nvPr/>
        </p:nvPicPr>
        <p:blipFill>
          <a:blip r:embed="rId6"/>
          <a:stretch>
            <a:fillRect/>
          </a:stretch>
        </p:blipFill>
        <p:spPr>
          <a:xfrm>
            <a:off x="10105551" y="3805620"/>
            <a:ext cx="354900" cy="39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35"/>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SVT Algorithm</a:t>
            </a:r>
            <a:endParaRPr lang="en-GB"/>
          </a:p>
        </p:txBody>
      </p:sp>
      <p:pic>
        <p:nvPicPr>
          <p:cNvPr id="238" name="Google Shape;238;p35"/>
          <p:cNvPicPr preferRelativeResize="0"/>
          <p:nvPr/>
        </p:nvPicPr>
        <p:blipFill>
          <a:blip r:embed="rId1"/>
          <a:stretch>
            <a:fillRect/>
          </a:stretch>
        </p:blipFill>
        <p:spPr>
          <a:xfrm>
            <a:off x="1217233" y="1543267"/>
            <a:ext cx="6421625" cy="4862465"/>
          </a:xfrm>
          <a:prstGeom prst="rect">
            <a:avLst/>
          </a:prstGeom>
          <a:noFill/>
          <a:ln>
            <a:noFill/>
          </a:ln>
        </p:spPr>
      </p:pic>
      <p:sp>
        <p:nvSpPr>
          <p:cNvPr id="239" name="Google Shape;239;p35"/>
          <p:cNvSpPr txBox="1"/>
          <p:nvPr/>
        </p:nvSpPr>
        <p:spPr>
          <a:xfrm>
            <a:off x="9173000" y="2250433"/>
            <a:ext cx="782800" cy="6672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2800">
                <a:solidFill>
                  <a:schemeClr val="dk1"/>
                </a:solidFill>
                <a:latin typeface="Calibri" panose="020F0502020204030204"/>
                <a:ea typeface="Calibri" panose="020F0502020204030204"/>
                <a:cs typeface="Calibri" panose="020F0502020204030204"/>
                <a:sym typeface="Calibri" panose="020F0502020204030204"/>
              </a:rPr>
              <a:t>1-9</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0" name="Google Shape;240;p35"/>
          <p:cNvSpPr txBox="1"/>
          <p:nvPr/>
        </p:nvSpPr>
        <p:spPr>
          <a:xfrm>
            <a:off x="9053700" y="4659567"/>
            <a:ext cx="1335600" cy="6672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2800">
                <a:solidFill>
                  <a:schemeClr val="dk1"/>
                </a:solidFill>
                <a:latin typeface="Calibri" panose="020F0502020204030204"/>
                <a:ea typeface="Calibri" panose="020F0502020204030204"/>
                <a:cs typeface="Calibri" panose="020F0502020204030204"/>
                <a:sym typeface="Calibri" panose="020F0502020204030204"/>
              </a:rPr>
              <a:t>10-11</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41" name="Google Shape;241;p35"/>
          <p:cNvPicPr preferRelativeResize="0"/>
          <p:nvPr/>
        </p:nvPicPr>
        <p:blipFill rotWithShape="1">
          <a:blip r:embed="rId2"/>
          <a:srcRect r="5571"/>
          <a:stretch>
            <a:fillRect/>
          </a:stretch>
        </p:blipFill>
        <p:spPr>
          <a:xfrm>
            <a:off x="8397600" y="2972400"/>
            <a:ext cx="2333601" cy="456600"/>
          </a:xfrm>
          <a:prstGeom prst="rect">
            <a:avLst/>
          </a:prstGeom>
          <a:noFill/>
          <a:ln>
            <a:noFill/>
          </a:ln>
        </p:spPr>
      </p:pic>
      <p:pic>
        <p:nvPicPr>
          <p:cNvPr id="242" name="Google Shape;242;p35"/>
          <p:cNvPicPr preferRelativeResize="0"/>
          <p:nvPr/>
        </p:nvPicPr>
        <p:blipFill>
          <a:blip r:embed="rId3"/>
          <a:stretch>
            <a:fillRect/>
          </a:stretch>
        </p:blipFill>
        <p:spPr>
          <a:xfrm>
            <a:off x="8397600" y="5393600"/>
            <a:ext cx="3500541" cy="45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36"/>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rSVD-PI(Power Iteration)</a:t>
            </a:r>
            <a:endParaRPr lang="en-GB"/>
          </a:p>
        </p:txBody>
      </p:sp>
      <p:pic>
        <p:nvPicPr>
          <p:cNvPr id="248" name="Google Shape;248;p36"/>
          <p:cNvPicPr preferRelativeResize="0"/>
          <p:nvPr/>
        </p:nvPicPr>
        <p:blipFill rotWithShape="1">
          <a:blip r:embed="rId1"/>
          <a:srcRect t="2008"/>
          <a:stretch>
            <a:fillRect/>
          </a:stretch>
        </p:blipFill>
        <p:spPr>
          <a:xfrm>
            <a:off x="586967" y="1485467"/>
            <a:ext cx="5176933" cy="3246633"/>
          </a:xfrm>
          <a:prstGeom prst="rect">
            <a:avLst/>
          </a:prstGeom>
          <a:noFill/>
          <a:ln>
            <a:noFill/>
          </a:ln>
        </p:spPr>
      </p:pic>
      <p:pic>
        <p:nvPicPr>
          <p:cNvPr id="249" name="Google Shape;249;p36"/>
          <p:cNvPicPr preferRelativeResize="0"/>
          <p:nvPr/>
        </p:nvPicPr>
        <p:blipFill rotWithShape="1">
          <a:blip r:embed="rId2"/>
          <a:srcRect t="990"/>
          <a:stretch>
            <a:fillRect/>
          </a:stretch>
        </p:blipFill>
        <p:spPr>
          <a:xfrm>
            <a:off x="6349567" y="1485467"/>
            <a:ext cx="5107133" cy="3388465"/>
          </a:xfrm>
          <a:prstGeom prst="rect">
            <a:avLst/>
          </a:prstGeom>
          <a:noFill/>
          <a:ln>
            <a:noFill/>
          </a:ln>
        </p:spPr>
      </p:pic>
      <p:sp>
        <p:nvSpPr>
          <p:cNvPr id="250" name="Google Shape;250;p36"/>
          <p:cNvSpPr txBox="1"/>
          <p:nvPr/>
        </p:nvSpPr>
        <p:spPr>
          <a:xfrm>
            <a:off x="586967" y="4873933"/>
            <a:ext cx="10807600" cy="1938020"/>
          </a:xfrm>
          <a:prstGeom prst="rect">
            <a:avLst/>
          </a:prstGeom>
          <a:noFill/>
          <a:ln>
            <a:noFill/>
          </a:ln>
        </p:spPr>
        <p:txBody>
          <a:bodyPr spcFirstLastPara="1" wrap="square" lIns="121900" tIns="121900" rIns="121900" bIns="121900" anchor="t" anchorCtr="0">
            <a:spAutoFit/>
          </a:bodyPr>
          <a:lstStyle/>
          <a:p>
            <a:pPr marL="177800" lvl="0" indent="-107950" algn="l" rtl="0">
              <a:lnSpc>
                <a:spcPct val="150000"/>
              </a:lnSpc>
              <a:spcBef>
                <a:spcPts val="0"/>
              </a:spcBef>
              <a:spcAft>
                <a:spcPts val="0"/>
              </a:spcAft>
              <a:buClr>
                <a:schemeClr val="dk1"/>
              </a:buClr>
              <a:buSzPts val="1100"/>
              <a:buChar char="•"/>
            </a:pPr>
            <a:r>
              <a:rPr lang="en-GB" sz="1465">
                <a:solidFill>
                  <a:schemeClr val="dk1"/>
                </a:solidFill>
                <a:latin typeface="Calibri" panose="020F0502020204030204"/>
                <a:ea typeface="Calibri" panose="020F0502020204030204"/>
                <a:cs typeface="Calibri" panose="020F0502020204030204"/>
                <a:sym typeface="Calibri" panose="020F0502020204030204"/>
              </a:rPr>
              <a:t>Mathematically equivalent except </a:t>
            </a:r>
            <a:endParaRPr sz="1465">
              <a:solidFill>
                <a:schemeClr val="dk1"/>
              </a:solidFill>
              <a:latin typeface="Calibri" panose="020F0502020204030204"/>
              <a:ea typeface="Calibri" panose="020F0502020204030204"/>
              <a:cs typeface="Calibri" panose="020F0502020204030204"/>
              <a:sym typeface="Calibri" panose="020F0502020204030204"/>
            </a:endParaRPr>
          </a:p>
          <a:p>
            <a:pPr marL="520700" lvl="1" indent="-133350" algn="l" rtl="0">
              <a:lnSpc>
                <a:spcPct val="150000"/>
              </a:lnSpc>
              <a:spcBef>
                <a:spcPts val="0"/>
              </a:spcBef>
              <a:spcAft>
                <a:spcPts val="0"/>
              </a:spcAft>
              <a:buClr>
                <a:schemeClr val="dk1"/>
              </a:buClr>
              <a:buSzPts val="1100"/>
              <a:buFont typeface="Calibri" panose="020F0502020204030204"/>
              <a:buChar char="•"/>
            </a:pPr>
            <a:r>
              <a:rPr lang="en-GB" sz="1465">
                <a:solidFill>
                  <a:schemeClr val="dk1"/>
                </a:solidFill>
                <a:latin typeface="Calibri" panose="020F0502020204030204"/>
                <a:ea typeface="Calibri" panose="020F0502020204030204"/>
                <a:cs typeface="Calibri" panose="020F0502020204030204"/>
                <a:sym typeface="Calibri" panose="020F0502020204030204"/>
              </a:rPr>
              <a:t>Using LU instead of QR in step2</a:t>
            </a:r>
            <a:endParaRPr sz="1465">
              <a:solidFill>
                <a:schemeClr val="dk1"/>
              </a:solidFill>
              <a:latin typeface="Calibri" panose="020F0502020204030204"/>
              <a:ea typeface="Calibri" panose="020F0502020204030204"/>
              <a:cs typeface="Calibri" panose="020F0502020204030204"/>
              <a:sym typeface="Calibri" panose="020F0502020204030204"/>
            </a:endParaRPr>
          </a:p>
          <a:p>
            <a:pPr marL="520700" lvl="1" indent="-133350" algn="l" rtl="0">
              <a:lnSpc>
                <a:spcPct val="150000"/>
              </a:lnSpc>
              <a:spcBef>
                <a:spcPts val="0"/>
              </a:spcBef>
              <a:spcAft>
                <a:spcPts val="0"/>
              </a:spcAft>
              <a:buClr>
                <a:schemeClr val="dk1"/>
              </a:buClr>
              <a:buSzPts val="1100"/>
              <a:buFont typeface="Calibri" panose="020F0502020204030204"/>
              <a:buChar char="•"/>
            </a:pPr>
            <a:r>
              <a:rPr lang="en-GB" sz="1465">
                <a:solidFill>
                  <a:schemeClr val="dk1"/>
                </a:solidFill>
                <a:latin typeface="Calibri" panose="020F0502020204030204"/>
                <a:ea typeface="Calibri" panose="020F0502020204030204"/>
                <a:cs typeface="Calibri" panose="020F0502020204030204"/>
                <a:sym typeface="Calibri" panose="020F0502020204030204"/>
              </a:rPr>
              <a:t>Not orthogonal basis when multiplying matrix in step 4, 5</a:t>
            </a:r>
            <a:endParaRPr sz="1465">
              <a:solidFill>
                <a:schemeClr val="dk1"/>
              </a:solidFill>
              <a:latin typeface="Calibri" panose="020F0502020204030204"/>
              <a:ea typeface="Calibri" panose="020F0502020204030204"/>
              <a:cs typeface="Calibri" panose="020F0502020204030204"/>
              <a:sym typeface="Calibri" panose="020F0502020204030204"/>
            </a:endParaRPr>
          </a:p>
          <a:p>
            <a:pPr marL="520700" lvl="1" indent="-133350" algn="l" rtl="0">
              <a:lnSpc>
                <a:spcPct val="150000"/>
              </a:lnSpc>
              <a:spcBef>
                <a:spcPts val="0"/>
              </a:spcBef>
              <a:spcAft>
                <a:spcPts val="0"/>
              </a:spcAft>
              <a:buClr>
                <a:schemeClr val="dk1"/>
              </a:buClr>
              <a:buSzPts val="1100"/>
              <a:buFont typeface="Calibri" panose="020F0502020204030204"/>
              <a:buChar char="•"/>
            </a:pPr>
            <a:r>
              <a:rPr lang="en-GB" sz="1465">
                <a:solidFill>
                  <a:schemeClr val="dk1"/>
                </a:solidFill>
                <a:latin typeface="Calibri" panose="020F0502020204030204"/>
                <a:ea typeface="Calibri" panose="020F0502020204030204"/>
                <a:cs typeface="Calibri" panose="020F0502020204030204"/>
                <a:sym typeface="Calibri" panose="020F0502020204030204"/>
              </a:rPr>
              <a:t>Using left eigenvector instead of Q matrix in QR as orthogonal basis in step 5</a:t>
            </a:r>
            <a:endParaRPr sz="1465">
              <a:solidFill>
                <a:schemeClr val="dk1"/>
              </a:solidFill>
              <a:latin typeface="Calibri" panose="020F0502020204030204"/>
              <a:ea typeface="Calibri" panose="020F0502020204030204"/>
              <a:cs typeface="Calibri" panose="020F0502020204030204"/>
              <a:sym typeface="Calibri" panose="020F0502020204030204"/>
            </a:endParaRPr>
          </a:p>
          <a:p>
            <a:pPr marL="520700" lvl="1" indent="-133350" algn="l" rtl="0">
              <a:lnSpc>
                <a:spcPct val="150000"/>
              </a:lnSpc>
              <a:spcBef>
                <a:spcPts val="0"/>
              </a:spcBef>
              <a:spcAft>
                <a:spcPts val="0"/>
              </a:spcAft>
              <a:buClr>
                <a:schemeClr val="dk1"/>
              </a:buClr>
              <a:buSzPts val="1100"/>
              <a:buFont typeface="Calibri" panose="020F0502020204030204"/>
              <a:buChar char="•"/>
            </a:pPr>
            <a:r>
              <a:rPr lang="en-GB" sz="1465">
                <a:solidFill>
                  <a:schemeClr val="dk1"/>
                </a:solidFill>
                <a:latin typeface="Calibri" panose="020F0502020204030204"/>
                <a:ea typeface="Calibri" panose="020F0502020204030204"/>
                <a:cs typeface="Calibri" panose="020F0502020204030204"/>
                <a:sym typeface="Calibri" panose="020F0502020204030204"/>
              </a:rPr>
              <a:t>Using eigen decomposition method to calculate SVD</a:t>
            </a:r>
            <a:endParaRPr sz="1465">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37"/>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Krylov subspace</a:t>
            </a:r>
            <a:endParaRPr lang="en-GB"/>
          </a:p>
        </p:txBody>
      </p:sp>
      <p:sp>
        <p:nvSpPr>
          <p:cNvPr id="256" name="Google Shape;256;p37"/>
          <p:cNvSpPr txBox="1"/>
          <p:nvPr>
            <p:ph type="body" idx="4294967295"/>
          </p:nvPr>
        </p:nvSpPr>
        <p:spPr>
          <a:xfrm>
            <a:off x="658400" y="1622433"/>
            <a:ext cx="10468800" cy="4764800"/>
          </a:xfrm>
          <a:prstGeom prst="rect">
            <a:avLst/>
          </a:prstGeom>
          <a:noFill/>
          <a:ln>
            <a:noFill/>
          </a:ln>
        </p:spPr>
        <p:txBody>
          <a:bodyPr spcFirstLastPara="1" wrap="square" lIns="91433" tIns="45700" rIns="91433" bIns="45700" anchor="t" anchorCtr="0">
            <a:normAutofit/>
          </a:bodyPr>
          <a:lstStyle/>
          <a:p>
            <a:pPr marL="177800" lvl="0" indent="-171450" algn="l" rtl="0">
              <a:lnSpc>
                <a:spcPct val="150000"/>
              </a:lnSpc>
              <a:spcBef>
                <a:spcPts val="0"/>
              </a:spcBef>
              <a:spcAft>
                <a:spcPts val="0"/>
              </a:spcAft>
              <a:buSzPts val="2100"/>
              <a:buChar char="•"/>
            </a:pPr>
          </a:p>
          <a:p>
            <a:pPr marL="177800" lvl="0" indent="-171450" algn="l" rtl="0">
              <a:lnSpc>
                <a:spcPct val="150000"/>
              </a:lnSpc>
              <a:spcBef>
                <a:spcPts val="0"/>
              </a:spcBef>
              <a:spcAft>
                <a:spcPts val="0"/>
              </a:spcAft>
              <a:buSzPts val="2100"/>
              <a:buChar char="•"/>
            </a:pPr>
            <a:r>
              <a:rPr lang="en-GB"/>
              <a:t>Very best k rank approximation to A lying in the span of </a:t>
            </a:r>
            <a:endParaRPr lang="en-GB"/>
          </a:p>
          <a:p>
            <a:pPr marL="177800" lvl="0" indent="-171450" algn="l" rtl="0">
              <a:lnSpc>
                <a:spcPct val="150000"/>
              </a:lnSpc>
              <a:spcBef>
                <a:spcPts val="0"/>
              </a:spcBef>
              <a:spcAft>
                <a:spcPts val="0"/>
              </a:spcAft>
              <a:buSzPts val="2100"/>
              <a:buChar char="•"/>
            </a:pPr>
            <a:r>
              <a:rPr lang="en-GB"/>
              <a:t>Applying Gram-Schmidt process to the power sequence</a:t>
            </a:r>
            <a:r>
              <a:rPr lang="en-GB"/>
              <a:t> (Arnoldi's algorithm), it delivers a sequence of orthogonal basis of       .</a:t>
            </a:r>
            <a:endParaRPr lang="en-GB"/>
          </a:p>
          <a:p>
            <a:pPr marL="177800" lvl="0" indent="-171450" algn="l" rtl="0">
              <a:lnSpc>
                <a:spcPct val="150000"/>
              </a:lnSpc>
              <a:spcBef>
                <a:spcPts val="0"/>
              </a:spcBef>
              <a:spcAft>
                <a:spcPts val="0"/>
              </a:spcAft>
              <a:buSzPts val="2100"/>
              <a:buChar char="•"/>
            </a:pPr>
            <a:r>
              <a:rPr lang="en-GB"/>
              <a:t>We use the orthogonal basis in rSVD.</a:t>
            </a:r>
            <a:endParaRPr lang="en-GB"/>
          </a:p>
        </p:txBody>
      </p:sp>
      <p:pic>
        <p:nvPicPr>
          <p:cNvPr id="257" name="Google Shape;257;p37"/>
          <p:cNvPicPr preferRelativeResize="0"/>
          <p:nvPr/>
        </p:nvPicPr>
        <p:blipFill rotWithShape="1">
          <a:blip r:embed="rId1"/>
          <a:srcRect l="3465" t="19161" b="25168"/>
          <a:stretch>
            <a:fillRect/>
          </a:stretch>
        </p:blipFill>
        <p:spPr>
          <a:xfrm>
            <a:off x="1040700" y="1694500"/>
            <a:ext cx="4597275" cy="413600"/>
          </a:xfrm>
          <a:prstGeom prst="rect">
            <a:avLst/>
          </a:prstGeom>
          <a:noFill/>
          <a:ln>
            <a:noFill/>
          </a:ln>
        </p:spPr>
      </p:pic>
      <p:pic>
        <p:nvPicPr>
          <p:cNvPr id="258" name="Google Shape;258;p37"/>
          <p:cNvPicPr preferRelativeResize="0"/>
          <p:nvPr/>
        </p:nvPicPr>
        <p:blipFill>
          <a:blip r:embed="rId2"/>
          <a:stretch>
            <a:fillRect/>
          </a:stretch>
        </p:blipFill>
        <p:spPr>
          <a:xfrm>
            <a:off x="9102167" y="2569597"/>
            <a:ext cx="378433" cy="324367"/>
          </a:xfrm>
          <a:prstGeom prst="rect">
            <a:avLst/>
          </a:prstGeom>
          <a:noFill/>
          <a:ln>
            <a:noFill/>
          </a:ln>
        </p:spPr>
      </p:pic>
      <p:pic>
        <p:nvPicPr>
          <p:cNvPr id="259" name="Google Shape;259;p37"/>
          <p:cNvPicPr preferRelativeResize="0"/>
          <p:nvPr/>
        </p:nvPicPr>
        <p:blipFill>
          <a:blip r:embed="rId2"/>
          <a:stretch>
            <a:fillRect/>
          </a:stretch>
        </p:blipFill>
        <p:spPr>
          <a:xfrm>
            <a:off x="9148467" y="3874372"/>
            <a:ext cx="378433" cy="3243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sp>
        <p:nvSpPr>
          <p:cNvPr id="264" name="Google Shape;264;p38"/>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rSVD-BKI(</a:t>
            </a:r>
            <a:r>
              <a:rPr lang="en-GB"/>
              <a:t>block Krylov-subspace iteration</a:t>
            </a:r>
            <a:r>
              <a:rPr lang="en-GB"/>
              <a:t>)</a:t>
            </a:r>
            <a:endParaRPr lang="en-GB"/>
          </a:p>
        </p:txBody>
      </p:sp>
      <p:pic>
        <p:nvPicPr>
          <p:cNvPr id="265" name="Google Shape;265;p38"/>
          <p:cNvPicPr preferRelativeResize="0"/>
          <p:nvPr/>
        </p:nvPicPr>
        <p:blipFill>
          <a:blip r:embed="rId1"/>
          <a:stretch>
            <a:fillRect/>
          </a:stretch>
        </p:blipFill>
        <p:spPr>
          <a:xfrm>
            <a:off x="2001084" y="1496833"/>
            <a:ext cx="7526500" cy="2572333"/>
          </a:xfrm>
          <a:prstGeom prst="rect">
            <a:avLst/>
          </a:prstGeom>
          <a:noFill/>
          <a:ln>
            <a:noFill/>
          </a:ln>
        </p:spPr>
      </p:pic>
      <p:pic>
        <p:nvPicPr>
          <p:cNvPr id="266" name="Google Shape;266;p38"/>
          <p:cNvPicPr preferRelativeResize="0"/>
          <p:nvPr/>
        </p:nvPicPr>
        <p:blipFill>
          <a:blip r:embed="rId2"/>
          <a:stretch>
            <a:fillRect/>
          </a:stretch>
        </p:blipFill>
        <p:spPr>
          <a:xfrm>
            <a:off x="2512384" y="4115333"/>
            <a:ext cx="6503881" cy="25723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sp>
        <p:nvSpPr>
          <p:cNvPr id="271" name="Google Shape;271;p39"/>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fastSVT - </a:t>
            </a:r>
            <a:r>
              <a:rPr lang="en-GB"/>
              <a:t>Subspace Recycling</a:t>
            </a:r>
            <a:endParaRPr lang="en-GB"/>
          </a:p>
        </p:txBody>
      </p:sp>
      <p:sp>
        <p:nvSpPr>
          <p:cNvPr id="272" name="Google Shape;272;p39"/>
          <p:cNvSpPr txBox="1"/>
          <p:nvPr>
            <p:ph type="body" idx="4294967295"/>
          </p:nvPr>
        </p:nvSpPr>
        <p:spPr>
          <a:xfrm>
            <a:off x="861600" y="1693567"/>
            <a:ext cx="10468800" cy="4764800"/>
          </a:xfrm>
          <a:prstGeom prst="rect">
            <a:avLst/>
          </a:prstGeom>
          <a:noFill/>
          <a:ln>
            <a:noFill/>
          </a:ln>
        </p:spPr>
        <p:txBody>
          <a:bodyPr spcFirstLastPara="1" wrap="square" lIns="91433" tIns="45700" rIns="91433" bIns="45700" anchor="t" anchorCtr="0">
            <a:normAutofit/>
          </a:bodyPr>
          <a:lstStyle/>
          <a:p>
            <a:pPr marL="177800" lvl="0" indent="-171450" algn="l" rtl="0">
              <a:lnSpc>
                <a:spcPct val="150000"/>
              </a:lnSpc>
              <a:spcBef>
                <a:spcPts val="0"/>
              </a:spcBef>
              <a:spcAft>
                <a:spcPts val="0"/>
              </a:spcAft>
              <a:buSzPts val="2100"/>
              <a:buChar char="•"/>
            </a:pPr>
            <a:r>
              <a:rPr lang="en-GB"/>
              <a:t>Combine SVT and rSVD-BKI and recycle the calculated subspace.</a:t>
            </a:r>
            <a:endParaRPr lang="en-GB"/>
          </a:p>
          <a:p>
            <a:pPr marL="177800" lvl="0" indent="-171450" algn="l" rtl="0">
              <a:lnSpc>
                <a:spcPct val="150000"/>
              </a:lnSpc>
              <a:spcBef>
                <a:spcPts val="0"/>
              </a:spcBef>
              <a:spcAft>
                <a:spcPts val="0"/>
              </a:spcAft>
              <a:buSzPts val="2100"/>
              <a:buChar char="•"/>
            </a:pPr>
            <a:r>
              <a:rPr lang="en-GB"/>
              <a:t>Why </a:t>
            </a:r>
            <a:r>
              <a:rPr lang="en-GB"/>
              <a:t>rSVD-BKI instead of rSVD-PI?</a:t>
            </a:r>
            <a:endParaRPr lang="en-GB"/>
          </a:p>
          <a:p>
            <a:pPr marL="177800" lvl="0" indent="0" algn="l" rtl="0">
              <a:lnSpc>
                <a:spcPct val="150000"/>
              </a:lnSpc>
              <a:spcBef>
                <a:spcPts val="0"/>
              </a:spcBef>
              <a:spcAft>
                <a:spcPts val="0"/>
              </a:spcAft>
              <a:buNone/>
            </a:pPr>
            <a:r>
              <a:rPr lang="en-GB"/>
              <a:t>When p large enough, </a:t>
            </a:r>
            <a:r>
              <a:rPr lang="en-GB"/>
              <a:t>rSVD-BKI attain higher accuracy than rSVD-PI</a:t>
            </a:r>
            <a:endParaRPr lang="en-GB"/>
          </a:p>
          <a:p>
            <a:pPr marL="177800" lvl="0" indent="-171450" algn="l" rtl="0">
              <a:lnSpc>
                <a:spcPct val="150000"/>
              </a:lnSpc>
              <a:spcBef>
                <a:spcPts val="0"/>
              </a:spcBef>
              <a:spcAft>
                <a:spcPts val="0"/>
              </a:spcAft>
              <a:buSzPts val="2100"/>
              <a:buChar char="•"/>
            </a:pPr>
            <a:r>
              <a:rPr lang="en-GB"/>
              <a:t>Consider</a:t>
            </a:r>
            <a:endParaRPr lang="en-GB"/>
          </a:p>
          <a:p>
            <a:pPr marL="177800" lvl="0" indent="-171450" algn="l" rtl="0">
              <a:lnSpc>
                <a:spcPct val="150000"/>
              </a:lnSpc>
              <a:spcBef>
                <a:spcPts val="0"/>
              </a:spcBef>
              <a:spcAft>
                <a:spcPts val="0"/>
              </a:spcAft>
              <a:buSzPts val="2100"/>
              <a:buChar char="•"/>
            </a:pPr>
            <a:r>
              <a:rPr lang="en-GB"/>
              <a:t>When i large,                          . Hence                        get closed.</a:t>
            </a:r>
            <a:endParaRPr lang="en-GB"/>
          </a:p>
          <a:p>
            <a:pPr marL="177800" lvl="0" indent="-171450" algn="l" rtl="0">
              <a:lnSpc>
                <a:spcPct val="150000"/>
              </a:lnSpc>
              <a:spcBef>
                <a:spcPts val="0"/>
              </a:spcBef>
              <a:spcAft>
                <a:spcPts val="0"/>
              </a:spcAft>
              <a:buSzPts val="2100"/>
              <a:buChar char="•"/>
            </a:pPr>
            <a:r>
              <a:rPr lang="en-GB"/>
              <a:t>We can use orthogonal basis of            for        when i large.</a:t>
            </a:r>
            <a:endParaRPr lang="en-GB"/>
          </a:p>
        </p:txBody>
      </p:sp>
      <p:pic>
        <p:nvPicPr>
          <p:cNvPr id="273" name="Google Shape;273;p39"/>
          <p:cNvPicPr preferRelativeResize="0"/>
          <p:nvPr/>
        </p:nvPicPr>
        <p:blipFill>
          <a:blip r:embed="rId1"/>
          <a:stretch>
            <a:fillRect/>
          </a:stretch>
        </p:blipFill>
        <p:spPr>
          <a:xfrm>
            <a:off x="2554200" y="3679267"/>
            <a:ext cx="5165400" cy="441267"/>
          </a:xfrm>
          <a:prstGeom prst="rect">
            <a:avLst/>
          </a:prstGeom>
          <a:noFill/>
          <a:ln>
            <a:noFill/>
          </a:ln>
        </p:spPr>
      </p:pic>
      <p:pic>
        <p:nvPicPr>
          <p:cNvPr id="274" name="Google Shape;274;p39"/>
          <p:cNvPicPr preferRelativeResize="0"/>
          <p:nvPr/>
        </p:nvPicPr>
        <p:blipFill>
          <a:blip r:embed="rId2"/>
          <a:stretch>
            <a:fillRect/>
          </a:stretch>
        </p:blipFill>
        <p:spPr>
          <a:xfrm>
            <a:off x="3197200" y="4334933"/>
            <a:ext cx="1891800" cy="368200"/>
          </a:xfrm>
          <a:prstGeom prst="rect">
            <a:avLst/>
          </a:prstGeom>
          <a:noFill/>
          <a:ln>
            <a:noFill/>
          </a:ln>
        </p:spPr>
      </p:pic>
      <p:pic>
        <p:nvPicPr>
          <p:cNvPr id="275" name="Google Shape;275;p39"/>
          <p:cNvPicPr preferRelativeResize="0"/>
          <p:nvPr/>
        </p:nvPicPr>
        <p:blipFill rotWithShape="1">
          <a:blip r:embed="rId3"/>
          <a:srcRect t="16303"/>
          <a:stretch>
            <a:fillRect/>
          </a:stretch>
        </p:blipFill>
        <p:spPr>
          <a:xfrm>
            <a:off x="6293500" y="4421700"/>
            <a:ext cx="1742733" cy="281433"/>
          </a:xfrm>
          <a:prstGeom prst="rect">
            <a:avLst/>
          </a:prstGeom>
          <a:noFill/>
          <a:ln>
            <a:noFill/>
          </a:ln>
        </p:spPr>
      </p:pic>
      <p:pic>
        <p:nvPicPr>
          <p:cNvPr id="276" name="Google Shape;276;p39"/>
          <p:cNvPicPr preferRelativeResize="0"/>
          <p:nvPr/>
        </p:nvPicPr>
        <p:blipFill>
          <a:blip r:embed="rId4"/>
          <a:stretch>
            <a:fillRect/>
          </a:stretch>
        </p:blipFill>
        <p:spPr>
          <a:xfrm>
            <a:off x="5821967" y="5004300"/>
            <a:ext cx="777307" cy="368200"/>
          </a:xfrm>
          <a:prstGeom prst="rect">
            <a:avLst/>
          </a:prstGeom>
          <a:noFill/>
          <a:ln>
            <a:noFill/>
          </a:ln>
        </p:spPr>
      </p:pic>
      <p:pic>
        <p:nvPicPr>
          <p:cNvPr id="277" name="Google Shape;277;p39"/>
          <p:cNvPicPr preferRelativeResize="0"/>
          <p:nvPr/>
        </p:nvPicPr>
        <p:blipFill>
          <a:blip r:embed="rId5"/>
          <a:stretch>
            <a:fillRect/>
          </a:stretch>
        </p:blipFill>
        <p:spPr>
          <a:xfrm>
            <a:off x="7148800" y="5004300"/>
            <a:ext cx="490933" cy="368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81" name="Shape 281"/>
        <p:cNvGrpSpPr/>
        <p:nvPr/>
      </p:nvGrpSpPr>
      <p:grpSpPr>
        <a:xfrm>
          <a:off x="0" y="0"/>
          <a:ext cx="0" cy="0"/>
          <a:chOff x="0" y="0"/>
          <a:chExt cx="0" cy="0"/>
        </a:xfrm>
      </p:grpSpPr>
      <p:sp>
        <p:nvSpPr>
          <p:cNvPr id="282" name="Google Shape;282;p40"/>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fastSVT - Subspace Recycling</a:t>
            </a:r>
            <a:endParaRPr lang="en-GB"/>
          </a:p>
        </p:txBody>
      </p:sp>
      <p:sp>
        <p:nvSpPr>
          <p:cNvPr id="283" name="Google Shape;283;p40"/>
          <p:cNvSpPr txBox="1"/>
          <p:nvPr>
            <p:ph type="body" idx="4294967295"/>
          </p:nvPr>
        </p:nvSpPr>
        <p:spPr>
          <a:xfrm>
            <a:off x="861600" y="1693567"/>
            <a:ext cx="10468800" cy="4764800"/>
          </a:xfrm>
          <a:prstGeom prst="rect">
            <a:avLst/>
          </a:prstGeom>
          <a:noFill/>
          <a:ln>
            <a:noFill/>
          </a:ln>
        </p:spPr>
        <p:txBody>
          <a:bodyPr spcFirstLastPara="1" wrap="square" lIns="91433" tIns="45700" rIns="91433" bIns="45700" anchor="t" anchorCtr="0">
            <a:normAutofit/>
          </a:bodyPr>
          <a:lstStyle/>
          <a:p>
            <a:pPr marL="177800" lvl="0" indent="-171450" algn="l" rtl="0">
              <a:lnSpc>
                <a:spcPct val="150000"/>
              </a:lnSpc>
              <a:spcBef>
                <a:spcPts val="0"/>
              </a:spcBef>
              <a:spcAft>
                <a:spcPts val="0"/>
              </a:spcAft>
              <a:buSzPts val="2100"/>
              <a:buChar char="•"/>
            </a:pPr>
            <a:r>
              <a:rPr lang="en-GB"/>
              <a:t>Two proposed ideas</a:t>
            </a:r>
            <a:endParaRPr lang="en-GB"/>
          </a:p>
          <a:p>
            <a:pPr marL="520700" lvl="1" indent="-177800" algn="l" rtl="0">
              <a:lnSpc>
                <a:spcPct val="150000"/>
              </a:lnSpc>
              <a:spcBef>
                <a:spcPts val="0"/>
              </a:spcBef>
              <a:spcAft>
                <a:spcPts val="0"/>
              </a:spcAft>
              <a:buSzPts val="1800"/>
              <a:buAutoNum type="alphaLcPeriod"/>
            </a:pPr>
            <a:r>
              <a:rPr lang="en-GB"/>
              <a:t>Reuse the orthogonal basis Q in the rSVD-BKI for Y(i−1), and then start from Step 8 in the rSVD-BKI algorithm for computing SVD of Y(i).    </a:t>
            </a:r>
            <a:r>
              <a:rPr lang="en-GB">
                <a:solidFill>
                  <a:srgbClr val="4A86E8"/>
                </a:solidFill>
              </a:rPr>
              <a:t>(more accurate)</a:t>
            </a:r>
            <a:endParaRPr>
              <a:solidFill>
                <a:srgbClr val="4A86E8"/>
              </a:solidFill>
            </a:endParaRPr>
          </a:p>
          <a:p>
            <a:pPr marL="520700" lvl="1" indent="-177800" algn="l" rtl="0">
              <a:lnSpc>
                <a:spcPct val="150000"/>
              </a:lnSpc>
              <a:spcBef>
                <a:spcPts val="0"/>
              </a:spcBef>
              <a:spcAft>
                <a:spcPts val="0"/>
              </a:spcAft>
              <a:buSzPts val="1800"/>
              <a:buAutoNum type="alphaLcPeriod"/>
            </a:pPr>
            <a:r>
              <a:rPr lang="en-GB"/>
              <a:t>Reuse the left singular vectors U(i−1) in last iteration to calculate SVD of Y(i), with the following steps.   </a:t>
            </a:r>
            <a:r>
              <a:rPr lang="en-GB">
                <a:solidFill>
                  <a:schemeClr val="accent1"/>
                </a:solidFill>
              </a:rPr>
              <a:t>(more costless)</a:t>
            </a:r>
            <a:endParaRPr>
              <a:solidFill>
                <a:schemeClr val="accent1"/>
              </a:solidFill>
            </a:endParaRPr>
          </a:p>
          <a:p>
            <a:pPr marL="177800" lvl="0" indent="0" algn="l" rtl="0">
              <a:lnSpc>
                <a:spcPct val="150000"/>
              </a:lnSpc>
              <a:spcBef>
                <a:spcPts val="0"/>
              </a:spcBef>
              <a:spcAft>
                <a:spcPts val="0"/>
              </a:spcAft>
              <a:buNone/>
            </a:pPr>
            <a:r>
              <a:rPr lang="en-GB"/>
              <a:t>                 </a:t>
            </a:r>
            <a:endParaRPr lang="en-GB"/>
          </a:p>
        </p:txBody>
      </p:sp>
      <p:pic>
        <p:nvPicPr>
          <p:cNvPr id="284" name="Google Shape;284;p40"/>
          <p:cNvPicPr preferRelativeResize="0"/>
          <p:nvPr/>
        </p:nvPicPr>
        <p:blipFill>
          <a:blip r:embed="rId1"/>
          <a:stretch>
            <a:fillRect/>
          </a:stretch>
        </p:blipFill>
        <p:spPr>
          <a:xfrm>
            <a:off x="1397967" y="4776800"/>
            <a:ext cx="6474083" cy="11457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88" name="Shape 288"/>
        <p:cNvGrpSpPr/>
        <p:nvPr/>
      </p:nvGrpSpPr>
      <p:grpSpPr>
        <a:xfrm>
          <a:off x="0" y="0"/>
          <a:ext cx="0" cy="0"/>
          <a:chOff x="0" y="0"/>
          <a:chExt cx="0" cy="0"/>
        </a:xfrm>
      </p:grpSpPr>
      <p:sp>
        <p:nvSpPr>
          <p:cNvPr id="289" name="Google Shape;289;p41"/>
          <p:cNvSpPr txBox="1"/>
          <p:nvPr/>
        </p:nvSpPr>
        <p:spPr>
          <a:xfrm>
            <a:off x="5943033" y="4788333"/>
            <a:ext cx="5866000" cy="1259840"/>
          </a:xfrm>
          <a:prstGeom prst="rect">
            <a:avLst/>
          </a:prstGeom>
          <a:noFill/>
          <a:ln>
            <a:noFill/>
          </a:ln>
        </p:spPr>
        <p:txBody>
          <a:bodyPr spcFirstLastPara="1" wrap="square" lIns="121900" tIns="121900" rIns="121900" bIns="121900" anchor="t" anchorCtr="0">
            <a:spAutoFit/>
          </a:bodyPr>
          <a:lstStyle/>
          <a:p>
            <a:pPr marL="457200" lvl="0" indent="-298450" algn="l" rtl="0">
              <a:lnSpc>
                <a:spcPct val="150000"/>
              </a:lnSpc>
              <a:spcBef>
                <a:spcPts val="0"/>
              </a:spcBef>
              <a:spcAft>
                <a:spcPts val="0"/>
              </a:spcAft>
              <a:buClr>
                <a:schemeClr val="dk1"/>
              </a:buClr>
              <a:buSzPts val="1100"/>
              <a:buFont typeface="Calibri" panose="020F0502020204030204"/>
              <a:buChar char="●"/>
            </a:pPr>
            <a:r>
              <a:rPr lang="en-GB" sz="1465">
                <a:solidFill>
                  <a:schemeClr val="dk1"/>
                </a:solidFill>
                <a:latin typeface="Calibri" panose="020F0502020204030204"/>
                <a:ea typeface="Calibri" panose="020F0502020204030204"/>
                <a:cs typeface="Calibri" panose="020F0502020204030204"/>
                <a:sym typeface="Calibri" panose="020F0502020204030204"/>
              </a:rPr>
              <a:t>            = the minimum iteration to execute subspace recycling</a:t>
            </a:r>
            <a:endParaRPr sz="1465">
              <a:solidFill>
                <a:schemeClr val="dk1"/>
              </a:solidFill>
              <a:latin typeface="Calibri" panose="020F0502020204030204"/>
              <a:ea typeface="Calibri" panose="020F0502020204030204"/>
              <a:cs typeface="Calibri" panose="020F0502020204030204"/>
              <a:sym typeface="Calibri" panose="020F0502020204030204"/>
            </a:endParaRPr>
          </a:p>
          <a:p>
            <a:pPr marL="457200" lvl="0" indent="-298450" algn="l" rtl="0">
              <a:lnSpc>
                <a:spcPct val="150000"/>
              </a:lnSpc>
              <a:spcBef>
                <a:spcPts val="0"/>
              </a:spcBef>
              <a:spcAft>
                <a:spcPts val="0"/>
              </a:spcAft>
              <a:buClr>
                <a:schemeClr val="dk1"/>
              </a:buClr>
              <a:buSzPts val="1100"/>
              <a:buFont typeface="Calibri" panose="020F0502020204030204"/>
              <a:buChar char="●"/>
            </a:pPr>
            <a:r>
              <a:rPr lang="en-GB" sz="1465">
                <a:solidFill>
                  <a:schemeClr val="dk1"/>
                </a:solidFill>
                <a:latin typeface="Calibri" panose="020F0502020204030204"/>
                <a:ea typeface="Calibri" panose="020F0502020204030204"/>
                <a:cs typeface="Calibri" panose="020F0502020204030204"/>
                <a:sym typeface="Calibri" panose="020F0502020204030204"/>
              </a:rPr>
              <a:t>            = the maximum times of subspace recycling with one subspace</a:t>
            </a:r>
            <a:endParaRPr sz="146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0" name="Google Shape;290;p41"/>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fastSVT - Recycle Q</a:t>
            </a:r>
            <a:endParaRPr lang="en-GB"/>
          </a:p>
        </p:txBody>
      </p:sp>
      <p:pic>
        <p:nvPicPr>
          <p:cNvPr id="291" name="Google Shape;291;p41"/>
          <p:cNvPicPr preferRelativeResize="0"/>
          <p:nvPr/>
        </p:nvPicPr>
        <p:blipFill>
          <a:blip r:embed="rId1"/>
          <a:stretch>
            <a:fillRect/>
          </a:stretch>
        </p:blipFill>
        <p:spPr>
          <a:xfrm>
            <a:off x="1023867" y="1699933"/>
            <a:ext cx="4188500" cy="4704401"/>
          </a:xfrm>
          <a:prstGeom prst="rect">
            <a:avLst/>
          </a:prstGeom>
          <a:noFill/>
          <a:ln>
            <a:noFill/>
          </a:ln>
        </p:spPr>
      </p:pic>
      <p:pic>
        <p:nvPicPr>
          <p:cNvPr id="292" name="Google Shape;292;p41"/>
          <p:cNvPicPr preferRelativeResize="0"/>
          <p:nvPr/>
        </p:nvPicPr>
        <p:blipFill>
          <a:blip r:embed="rId2"/>
          <a:stretch>
            <a:fillRect/>
          </a:stretch>
        </p:blipFill>
        <p:spPr>
          <a:xfrm>
            <a:off x="6301900" y="1754833"/>
            <a:ext cx="4059767" cy="2808001"/>
          </a:xfrm>
          <a:prstGeom prst="rect">
            <a:avLst/>
          </a:prstGeom>
          <a:noFill/>
          <a:ln>
            <a:noFill/>
          </a:ln>
        </p:spPr>
      </p:pic>
      <p:cxnSp>
        <p:nvCxnSpPr>
          <p:cNvPr id="293" name="Google Shape;293;p41"/>
          <p:cNvCxnSpPr/>
          <p:nvPr/>
        </p:nvCxnSpPr>
        <p:spPr>
          <a:xfrm>
            <a:off x="5670284" y="3652033"/>
            <a:ext cx="631600" cy="0"/>
          </a:xfrm>
          <a:prstGeom prst="straightConnector1">
            <a:avLst/>
          </a:prstGeom>
          <a:noFill/>
          <a:ln w="9525" cap="flat" cmpd="sng">
            <a:solidFill>
              <a:schemeClr val="dk2"/>
            </a:solidFill>
            <a:prstDash val="solid"/>
            <a:round/>
            <a:headEnd type="none" w="med" len="med"/>
            <a:tailEnd type="triangle" w="med" len="med"/>
          </a:ln>
        </p:spPr>
      </p:cxnSp>
      <p:pic>
        <p:nvPicPr>
          <p:cNvPr id="294" name="Google Shape;294;p41"/>
          <p:cNvPicPr preferRelativeResize="0"/>
          <p:nvPr/>
        </p:nvPicPr>
        <p:blipFill>
          <a:blip r:embed="rId3"/>
          <a:stretch>
            <a:fillRect/>
          </a:stretch>
        </p:blipFill>
        <p:spPr>
          <a:xfrm>
            <a:off x="6500451" y="4878839"/>
            <a:ext cx="680433" cy="314047"/>
          </a:xfrm>
          <a:prstGeom prst="rect">
            <a:avLst/>
          </a:prstGeom>
          <a:noFill/>
          <a:ln>
            <a:noFill/>
          </a:ln>
        </p:spPr>
      </p:pic>
      <p:pic>
        <p:nvPicPr>
          <p:cNvPr id="295" name="Google Shape;295;p41"/>
          <p:cNvPicPr preferRelativeResize="0"/>
          <p:nvPr/>
        </p:nvPicPr>
        <p:blipFill>
          <a:blip r:embed="rId4"/>
          <a:stretch>
            <a:fillRect/>
          </a:stretch>
        </p:blipFill>
        <p:spPr>
          <a:xfrm>
            <a:off x="6524884" y="5229317"/>
            <a:ext cx="631600" cy="2672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sp>
        <p:nvSpPr>
          <p:cNvPr id="300" name="Google Shape;300;p42"/>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fastSVT - Recycle U</a:t>
            </a:r>
            <a:endParaRPr lang="en-GB"/>
          </a:p>
        </p:txBody>
      </p:sp>
      <p:pic>
        <p:nvPicPr>
          <p:cNvPr id="301" name="Google Shape;301;p42"/>
          <p:cNvPicPr preferRelativeResize="0"/>
          <p:nvPr/>
        </p:nvPicPr>
        <p:blipFill>
          <a:blip r:embed="rId1"/>
          <a:stretch>
            <a:fillRect/>
          </a:stretch>
        </p:blipFill>
        <p:spPr>
          <a:xfrm>
            <a:off x="1023867" y="1699933"/>
            <a:ext cx="4188500" cy="4704401"/>
          </a:xfrm>
          <a:prstGeom prst="rect">
            <a:avLst/>
          </a:prstGeom>
          <a:noFill/>
          <a:ln>
            <a:noFill/>
          </a:ln>
        </p:spPr>
      </p:pic>
      <p:cxnSp>
        <p:nvCxnSpPr>
          <p:cNvPr id="302" name="Google Shape;302;p42"/>
          <p:cNvCxnSpPr/>
          <p:nvPr/>
        </p:nvCxnSpPr>
        <p:spPr>
          <a:xfrm>
            <a:off x="5464400" y="3736251"/>
            <a:ext cx="631600" cy="0"/>
          </a:xfrm>
          <a:prstGeom prst="straightConnector1">
            <a:avLst/>
          </a:prstGeom>
          <a:noFill/>
          <a:ln w="9525" cap="flat" cmpd="sng">
            <a:solidFill>
              <a:schemeClr val="dk2"/>
            </a:solidFill>
            <a:prstDash val="solid"/>
            <a:round/>
            <a:headEnd type="none" w="med" len="med"/>
            <a:tailEnd type="triangle" w="med" len="med"/>
          </a:ln>
        </p:spPr>
      </p:cxnSp>
      <p:pic>
        <p:nvPicPr>
          <p:cNvPr id="303" name="Google Shape;303;p42"/>
          <p:cNvPicPr preferRelativeResize="0"/>
          <p:nvPr/>
        </p:nvPicPr>
        <p:blipFill>
          <a:blip r:embed="rId2"/>
          <a:stretch>
            <a:fillRect/>
          </a:stretch>
        </p:blipFill>
        <p:spPr>
          <a:xfrm>
            <a:off x="6164067" y="1699933"/>
            <a:ext cx="4059767" cy="2808001"/>
          </a:xfrm>
          <a:prstGeom prst="rect">
            <a:avLst/>
          </a:prstGeom>
          <a:noFill/>
          <a:ln>
            <a:noFill/>
          </a:ln>
        </p:spPr>
      </p:pic>
      <p:pic>
        <p:nvPicPr>
          <p:cNvPr id="304" name="Google Shape;304;p42"/>
          <p:cNvPicPr preferRelativeResize="0"/>
          <p:nvPr/>
        </p:nvPicPr>
        <p:blipFill>
          <a:blip r:embed="rId3"/>
          <a:stretch>
            <a:fillRect/>
          </a:stretch>
        </p:blipFill>
        <p:spPr>
          <a:xfrm>
            <a:off x="10035000" y="3636739"/>
            <a:ext cx="1104600" cy="199028"/>
          </a:xfrm>
          <a:prstGeom prst="rect">
            <a:avLst/>
          </a:prstGeom>
          <a:noFill/>
          <a:ln>
            <a:noFill/>
          </a:ln>
        </p:spPr>
      </p:pic>
      <p:pic>
        <p:nvPicPr>
          <p:cNvPr id="305" name="Google Shape;305;p42"/>
          <p:cNvPicPr preferRelativeResize="0"/>
          <p:nvPr/>
        </p:nvPicPr>
        <p:blipFill>
          <a:blip r:embed="rId4"/>
          <a:stretch>
            <a:fillRect/>
          </a:stretch>
        </p:blipFill>
        <p:spPr>
          <a:xfrm>
            <a:off x="10035000" y="3835767"/>
            <a:ext cx="1910812" cy="199033"/>
          </a:xfrm>
          <a:prstGeom prst="rect">
            <a:avLst/>
          </a:prstGeom>
          <a:noFill/>
          <a:ln>
            <a:noFill/>
          </a:ln>
        </p:spPr>
      </p:pic>
      <p:pic>
        <p:nvPicPr>
          <p:cNvPr id="306" name="Google Shape;306;p42"/>
          <p:cNvPicPr preferRelativeResize="0"/>
          <p:nvPr/>
        </p:nvPicPr>
        <p:blipFill>
          <a:blip r:embed="rId5"/>
          <a:stretch>
            <a:fillRect/>
          </a:stretch>
        </p:blipFill>
        <p:spPr>
          <a:xfrm>
            <a:off x="10072584" y="4222983"/>
            <a:ext cx="1029432" cy="169917"/>
          </a:xfrm>
          <a:prstGeom prst="rect">
            <a:avLst/>
          </a:prstGeom>
          <a:noFill/>
          <a:ln>
            <a:noFill/>
          </a:ln>
        </p:spPr>
      </p:pic>
      <p:cxnSp>
        <p:nvCxnSpPr>
          <p:cNvPr id="307" name="Google Shape;307;p42"/>
          <p:cNvCxnSpPr/>
          <p:nvPr/>
        </p:nvCxnSpPr>
        <p:spPr>
          <a:xfrm>
            <a:off x="5464400" y="3935267"/>
            <a:ext cx="631600" cy="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42"/>
          <p:cNvCxnSpPr/>
          <p:nvPr/>
        </p:nvCxnSpPr>
        <p:spPr>
          <a:xfrm>
            <a:off x="5464400" y="4307917"/>
            <a:ext cx="631600" cy="0"/>
          </a:xfrm>
          <a:prstGeom prst="straightConnector1">
            <a:avLst/>
          </a:prstGeom>
          <a:noFill/>
          <a:ln w="9525" cap="flat" cmpd="sng">
            <a:solidFill>
              <a:schemeClr val="dk2"/>
            </a:solidFill>
            <a:prstDash val="solid"/>
            <a:round/>
            <a:headEnd type="none" w="med" len="med"/>
            <a:tailEnd type="triangle" w="med" len="med"/>
          </a:ln>
        </p:spPr>
      </p:cxnSp>
      <p:sp>
        <p:nvSpPr>
          <p:cNvPr id="309" name="Google Shape;309;p42"/>
          <p:cNvSpPr txBox="1"/>
          <p:nvPr/>
        </p:nvSpPr>
        <p:spPr>
          <a:xfrm>
            <a:off x="5897067" y="5018100"/>
            <a:ext cx="5866000" cy="1259840"/>
          </a:xfrm>
          <a:prstGeom prst="rect">
            <a:avLst/>
          </a:prstGeom>
          <a:noFill/>
          <a:ln>
            <a:noFill/>
          </a:ln>
        </p:spPr>
        <p:txBody>
          <a:bodyPr spcFirstLastPara="1" wrap="square" lIns="121900" tIns="121900" rIns="121900" bIns="121900" anchor="t" anchorCtr="0">
            <a:spAutoFit/>
          </a:bodyPr>
          <a:lstStyle/>
          <a:p>
            <a:pPr marL="457200" lvl="0" indent="-298450" algn="l" rtl="0">
              <a:lnSpc>
                <a:spcPct val="150000"/>
              </a:lnSpc>
              <a:spcBef>
                <a:spcPts val="0"/>
              </a:spcBef>
              <a:spcAft>
                <a:spcPts val="0"/>
              </a:spcAft>
              <a:buClr>
                <a:schemeClr val="dk1"/>
              </a:buClr>
              <a:buSzPts val="1100"/>
              <a:buFont typeface="Calibri" panose="020F0502020204030204"/>
              <a:buChar char="●"/>
            </a:pPr>
            <a:r>
              <a:rPr lang="en-GB" sz="1465">
                <a:solidFill>
                  <a:schemeClr val="dk1"/>
                </a:solidFill>
                <a:latin typeface="Calibri" panose="020F0502020204030204"/>
                <a:ea typeface="Calibri" panose="020F0502020204030204"/>
                <a:cs typeface="Calibri" panose="020F0502020204030204"/>
                <a:sym typeface="Calibri" panose="020F0502020204030204"/>
              </a:rPr>
              <a:t>            = the minimum iteration to execute subspace recycling</a:t>
            </a:r>
            <a:endParaRPr sz="1465">
              <a:solidFill>
                <a:schemeClr val="dk1"/>
              </a:solidFill>
              <a:latin typeface="Calibri" panose="020F0502020204030204"/>
              <a:ea typeface="Calibri" panose="020F0502020204030204"/>
              <a:cs typeface="Calibri" panose="020F0502020204030204"/>
              <a:sym typeface="Calibri" panose="020F0502020204030204"/>
            </a:endParaRPr>
          </a:p>
          <a:p>
            <a:pPr marL="457200" lvl="0" indent="-298450" algn="l" rtl="0">
              <a:lnSpc>
                <a:spcPct val="150000"/>
              </a:lnSpc>
              <a:spcBef>
                <a:spcPts val="0"/>
              </a:spcBef>
              <a:spcAft>
                <a:spcPts val="0"/>
              </a:spcAft>
              <a:buClr>
                <a:schemeClr val="dk1"/>
              </a:buClr>
              <a:buSzPts val="1100"/>
              <a:buFont typeface="Calibri" panose="020F0502020204030204"/>
              <a:buChar char="●"/>
            </a:pPr>
            <a:r>
              <a:rPr lang="en-GB" sz="1465">
                <a:solidFill>
                  <a:schemeClr val="dk1"/>
                </a:solidFill>
                <a:latin typeface="Calibri" panose="020F0502020204030204"/>
                <a:ea typeface="Calibri" panose="020F0502020204030204"/>
                <a:cs typeface="Calibri" panose="020F0502020204030204"/>
                <a:sym typeface="Calibri" panose="020F0502020204030204"/>
              </a:rPr>
              <a:t>            = the maximum times of subspace recycling with one subspace</a:t>
            </a:r>
            <a:endParaRPr sz="1465">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10" name="Google Shape;310;p42"/>
          <p:cNvPicPr preferRelativeResize="0"/>
          <p:nvPr/>
        </p:nvPicPr>
        <p:blipFill>
          <a:blip r:embed="rId6"/>
          <a:stretch>
            <a:fillRect/>
          </a:stretch>
        </p:blipFill>
        <p:spPr>
          <a:xfrm>
            <a:off x="6454484" y="5108605"/>
            <a:ext cx="680433" cy="314047"/>
          </a:xfrm>
          <a:prstGeom prst="rect">
            <a:avLst/>
          </a:prstGeom>
          <a:noFill/>
          <a:ln>
            <a:noFill/>
          </a:ln>
        </p:spPr>
      </p:pic>
      <p:pic>
        <p:nvPicPr>
          <p:cNvPr id="311" name="Google Shape;311;p42"/>
          <p:cNvPicPr preferRelativeResize="0"/>
          <p:nvPr/>
        </p:nvPicPr>
        <p:blipFill>
          <a:blip r:embed="rId7"/>
          <a:stretch>
            <a:fillRect/>
          </a:stretch>
        </p:blipFill>
        <p:spPr>
          <a:xfrm>
            <a:off x="6478917" y="5459084"/>
            <a:ext cx="631600" cy="2672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87400" y="2766060"/>
            <a:ext cx="10515600" cy="1325563"/>
          </a:xfrm>
        </p:spPr>
        <p:txBody>
          <a:bodyPr/>
          <a:p>
            <a:pPr algn="ctr"/>
            <a:r>
              <a:rPr lang="en-US" altLang="zh-CN"/>
              <a:t>EXPERIMENT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5" name="Google Shape;135;p26"/>
          <p:cNvSpPr txBox="1"/>
          <p:nvPr>
            <p:ph type="title" idx="4294967295"/>
          </p:nvPr>
        </p:nvSpPr>
        <p:spPr>
          <a:xfrm>
            <a:off x="838200" y="263525"/>
            <a:ext cx="10515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Problem Statement</a:t>
            </a:r>
            <a:endParaRPr lang="en-GB"/>
          </a:p>
        </p:txBody>
      </p:sp>
      <p:sp>
        <p:nvSpPr>
          <p:cNvPr id="136" name="Google Shape;136;p26"/>
          <p:cNvSpPr txBox="1"/>
          <p:nvPr>
            <p:ph type="body" idx="4294967295"/>
          </p:nvPr>
        </p:nvSpPr>
        <p:spPr>
          <a:xfrm>
            <a:off x="838200" y="1724033"/>
            <a:ext cx="11045600" cy="4982800"/>
          </a:xfrm>
          <a:prstGeom prst="rect">
            <a:avLst/>
          </a:prstGeom>
          <a:noFill/>
          <a:ln>
            <a:noFill/>
          </a:ln>
        </p:spPr>
        <p:txBody>
          <a:bodyPr spcFirstLastPara="1" wrap="square" lIns="91433" tIns="45700" rIns="91433" bIns="45700" anchor="t" anchorCtr="0">
            <a:normAutofit/>
          </a:bodyPr>
          <a:lstStyle/>
          <a:p>
            <a:pPr marL="177800" lvl="0" indent="-171450" algn="l" rtl="0">
              <a:lnSpc>
                <a:spcPct val="115000"/>
              </a:lnSpc>
              <a:spcBef>
                <a:spcPts val="800"/>
              </a:spcBef>
              <a:spcAft>
                <a:spcPts val="0"/>
              </a:spcAft>
              <a:buSzPts val="2100"/>
              <a:buChar char="•"/>
            </a:pPr>
            <a:r>
              <a:rPr lang="en-GB"/>
              <a:t>Current SVT(singular value threshold) and IALM(inexact augmented Lagrange multiplier) algorithms for matrix completion are </a:t>
            </a:r>
            <a:r>
              <a:rPr lang="en-GB" b="1"/>
              <a:t>computationally expensive</a:t>
            </a:r>
            <a:r>
              <a:rPr lang="en-GB"/>
              <a:t> for handling large dataset.</a:t>
            </a:r>
            <a:endParaRPr lang="en-GB"/>
          </a:p>
          <a:p>
            <a:pPr marL="177800" lvl="0" indent="-171450" algn="l" rtl="0">
              <a:lnSpc>
                <a:spcPct val="115000"/>
              </a:lnSpc>
              <a:spcBef>
                <a:spcPts val="800"/>
              </a:spcBef>
              <a:spcAft>
                <a:spcPts val="0"/>
              </a:spcAft>
              <a:buSzPts val="2100"/>
              <a:buChar char="•"/>
            </a:pPr>
            <a:r>
              <a:rPr lang="en-GB"/>
              <a:t>Randomized matrix computation involves fewer flops and efficient for large datasets.</a:t>
            </a:r>
            <a:endParaRPr lang="en-GB"/>
          </a:p>
          <a:p>
            <a:pPr marL="177800" lvl="0" indent="-171450" algn="l" rtl="0">
              <a:lnSpc>
                <a:spcPct val="115000"/>
              </a:lnSpc>
              <a:spcBef>
                <a:spcPts val="800"/>
              </a:spcBef>
              <a:spcAft>
                <a:spcPts val="0"/>
              </a:spcAft>
              <a:buSzPts val="2100"/>
              <a:buChar char="•"/>
            </a:pPr>
            <a:r>
              <a:rPr lang="en-GB" b="1"/>
              <a:t>Innovation</a:t>
            </a:r>
            <a:r>
              <a:rPr lang="en-GB"/>
              <a:t>: two fast rSVD for sparse matrix and s</a:t>
            </a:r>
            <a:r>
              <a:rPr lang="en-GB"/>
              <a:t>ubspace recycling methods for acceleration. 6x faster</a:t>
            </a:r>
            <a:endParaRPr lang="en-GB"/>
          </a:p>
          <a:p>
            <a:pPr marL="177800" lvl="0" indent="-171450" algn="l" rtl="0">
              <a:lnSpc>
                <a:spcPct val="115000"/>
              </a:lnSpc>
              <a:spcBef>
                <a:spcPts val="800"/>
              </a:spcBef>
              <a:spcAft>
                <a:spcPts val="0"/>
              </a:spcAft>
              <a:buSzPts val="2100"/>
              <a:buChar char="•"/>
            </a:pPr>
            <a:r>
              <a:rPr lang="en-GB"/>
              <a:t>Contribute to image inpainting.</a:t>
            </a: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838200" y="365125"/>
            <a:ext cx="10515600" cy="1325600"/>
          </a:xfrm>
          <a:prstGeom prst="rect">
            <a:avLst/>
          </a:prstGeom>
        </p:spPr>
        <p:txBody>
          <a:bodyPr spcFirstLastPara="1" wrap="square" lIns="91433" tIns="45700" rIns="91433" bIns="45700" anchor="ctr" anchorCtr="0">
            <a:normAutofit/>
          </a:bodyPr>
          <a:lstStyle/>
          <a:p>
            <a:pPr marL="0" lvl="0" indent="0" algn="l" rtl="0">
              <a:spcBef>
                <a:spcPts val="0"/>
              </a:spcBef>
              <a:spcAft>
                <a:spcPts val="0"/>
              </a:spcAft>
              <a:buNone/>
            </a:pPr>
            <a:r>
              <a:rPr lang="en-GB"/>
              <a:t>EXPERIMENTAL </a:t>
            </a:r>
            <a:r>
              <a:rPr lang="en-US" altLang="en-GB"/>
              <a:t>ENVIRONMENTS</a:t>
            </a:r>
            <a:endParaRPr lang="en-US" altLang="en-GB"/>
          </a:p>
        </p:txBody>
      </p:sp>
      <p:sp>
        <p:nvSpPr>
          <p:cNvPr id="340" name="Google Shape;340;p53"/>
          <p:cNvSpPr txBox="1"/>
          <p:nvPr>
            <p:ph type="body" idx="1"/>
          </p:nvPr>
        </p:nvSpPr>
        <p:spPr>
          <a:xfrm>
            <a:off x="838200" y="1825625"/>
            <a:ext cx="10515600" cy="4351200"/>
          </a:xfrm>
          <a:prstGeom prst="rect">
            <a:avLst/>
          </a:prstGeom>
        </p:spPr>
        <p:txBody>
          <a:bodyPr spcFirstLastPara="1" wrap="square" lIns="91433" tIns="45700" rIns="91433" bIns="45700" anchor="t" anchorCtr="0">
            <a:normAutofit lnSpcReduction="10000"/>
          </a:bodyPr>
          <a:lstStyle/>
          <a:p>
            <a:pPr marL="0" lvl="0" indent="0" algn="l" rtl="0">
              <a:spcBef>
                <a:spcPts val="800"/>
              </a:spcBef>
              <a:spcAft>
                <a:spcPts val="0"/>
              </a:spcAft>
              <a:buNone/>
            </a:pPr>
            <a:r>
              <a:rPr lang="en-US" altLang="en-GB" sz="3200"/>
              <a:t>Paper’s environemnt</a:t>
            </a:r>
            <a:endParaRPr lang="en-GB" sz="3200"/>
          </a:p>
          <a:p>
            <a:pPr marL="0" lvl="0" indent="0" algn="l" rtl="0">
              <a:spcBef>
                <a:spcPts val="800"/>
              </a:spcBef>
              <a:spcAft>
                <a:spcPts val="0"/>
              </a:spcAft>
              <a:buNone/>
            </a:pPr>
            <a:r>
              <a:rPr lang="en-GB"/>
              <a:t>CPU: Intel Xeon CPU @2.00 GHz </a:t>
            </a:r>
            <a:endParaRPr lang="en-GB"/>
          </a:p>
          <a:p>
            <a:pPr marL="0" lvl="0" indent="0" algn="l" rtl="0">
              <a:spcBef>
                <a:spcPts val="800"/>
              </a:spcBef>
              <a:spcAft>
                <a:spcPts val="0"/>
              </a:spcAft>
              <a:buNone/>
            </a:pPr>
            <a:r>
              <a:rPr lang="en-GB"/>
              <a:t>Memory: 128 GB RAM</a:t>
            </a:r>
            <a:endParaRPr lang="en-GB"/>
          </a:p>
          <a:p>
            <a:pPr marL="0" lvl="0" indent="0" algn="l" rtl="0">
              <a:spcBef>
                <a:spcPts val="800"/>
              </a:spcBef>
              <a:spcAft>
                <a:spcPts val="0"/>
              </a:spcAft>
              <a:buNone/>
            </a:pPr>
            <a:r>
              <a:rPr lang="en-GB"/>
              <a:t>Language</a:t>
            </a:r>
            <a:r>
              <a:rPr lang="en-GB"/>
              <a:t>: Matlab 2016a.</a:t>
            </a:r>
            <a:endParaRPr lang="en-GB"/>
          </a:p>
          <a:p>
            <a:pPr marL="0" lvl="0" indent="0" algn="l" rtl="0">
              <a:spcBef>
                <a:spcPts val="800"/>
              </a:spcBef>
              <a:spcAft>
                <a:spcPts val="0"/>
              </a:spcAft>
              <a:buNone/>
            </a:pPr>
            <a:endParaRPr lang="en-GB"/>
          </a:p>
          <a:p>
            <a:pPr marL="0" lvl="0" indent="0" algn="l" rtl="0">
              <a:spcBef>
                <a:spcPts val="800"/>
              </a:spcBef>
              <a:spcAft>
                <a:spcPts val="0"/>
              </a:spcAft>
              <a:buNone/>
            </a:pPr>
            <a:endParaRPr lang="en-US" alt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5" name="Google Shape;345;p54"/>
          <p:cNvSpPr txBox="1"/>
          <p:nvPr>
            <p:ph type="body" idx="1"/>
          </p:nvPr>
        </p:nvSpPr>
        <p:spPr>
          <a:xfrm>
            <a:off x="838200" y="1825625"/>
            <a:ext cx="10515600" cy="4351200"/>
          </a:xfrm>
          <a:prstGeom prst="rect">
            <a:avLst/>
          </a:prstGeom>
        </p:spPr>
        <p:txBody>
          <a:bodyPr spcFirstLastPara="1" wrap="square" lIns="91433" tIns="45700" rIns="91433" bIns="45700" anchor="t" anchorCtr="0">
            <a:normAutofit/>
          </a:bodyPr>
          <a:lstStyle/>
          <a:p>
            <a:pPr marL="0" lvl="0" indent="0" algn="l" rtl="0">
              <a:spcBef>
                <a:spcPts val="800"/>
              </a:spcBef>
              <a:spcAft>
                <a:spcPts val="0"/>
              </a:spcAft>
              <a:buNone/>
            </a:pPr>
          </a:p>
        </p:txBody>
      </p:sp>
      <p:pic>
        <p:nvPicPr>
          <p:cNvPr id="346" name="Google Shape;346;p54"/>
          <p:cNvPicPr preferRelativeResize="0"/>
          <p:nvPr/>
        </p:nvPicPr>
        <p:blipFill>
          <a:blip r:embed="rId1"/>
          <a:stretch>
            <a:fillRect/>
          </a:stretch>
        </p:blipFill>
        <p:spPr>
          <a:xfrm>
            <a:off x="0" y="828161"/>
            <a:ext cx="12192003" cy="5201677"/>
          </a:xfrm>
          <a:prstGeom prst="rect">
            <a:avLst/>
          </a:prstGeom>
          <a:noFill/>
          <a:ln>
            <a:noFill/>
          </a:ln>
        </p:spPr>
      </p:pic>
      <p:sp>
        <p:nvSpPr>
          <p:cNvPr id="347" name="Google Shape;347;p54"/>
          <p:cNvSpPr txBox="1"/>
          <p:nvPr/>
        </p:nvSpPr>
        <p:spPr>
          <a:xfrm>
            <a:off x="838200" y="251067"/>
            <a:ext cx="6996800" cy="6731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2800">
                <a:solidFill>
                  <a:schemeClr val="dk1"/>
                </a:solidFill>
                <a:latin typeface="Calibri" panose="020F0502020204030204"/>
                <a:ea typeface="Calibri" panose="020F0502020204030204"/>
                <a:cs typeface="Calibri" panose="020F0502020204030204"/>
                <a:sym typeface="Calibri" panose="020F0502020204030204"/>
              </a:rPr>
              <a:t>Validation of Fast rSVD Algorithms</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838200" y="365125"/>
            <a:ext cx="10515600" cy="1325600"/>
          </a:xfrm>
          <a:prstGeom prst="rect">
            <a:avLst/>
          </a:prstGeom>
        </p:spPr>
        <p:txBody>
          <a:bodyPr spcFirstLastPara="1" wrap="square" lIns="91433" tIns="45700" rIns="91433" bIns="45700" anchor="ctr" anchorCtr="0">
            <a:normAutofit/>
          </a:bodyPr>
          <a:lstStyle/>
          <a:p>
            <a:pPr marL="0" lvl="0" indent="0" algn="l" rtl="0">
              <a:spcBef>
                <a:spcPts val="0"/>
              </a:spcBef>
              <a:spcAft>
                <a:spcPts val="0"/>
              </a:spcAft>
              <a:buNone/>
            </a:pPr>
            <a:r>
              <a:rPr lang="en-GB"/>
              <a:t>Table explanation</a:t>
            </a:r>
            <a:endParaRPr lang="en-GB"/>
          </a:p>
        </p:txBody>
      </p:sp>
      <p:sp>
        <p:nvSpPr>
          <p:cNvPr id="353" name="Google Shape;353;p55"/>
          <p:cNvSpPr txBox="1"/>
          <p:nvPr>
            <p:ph type="body" idx="1"/>
          </p:nvPr>
        </p:nvSpPr>
        <p:spPr>
          <a:xfrm>
            <a:off x="838200" y="1836092"/>
            <a:ext cx="10515600" cy="4351200"/>
          </a:xfrm>
          <a:prstGeom prst="rect">
            <a:avLst/>
          </a:prstGeom>
        </p:spPr>
        <p:txBody>
          <a:bodyPr spcFirstLastPara="1" wrap="square" lIns="91433" tIns="45700" rIns="91433" bIns="45700" anchor="t" anchorCtr="0">
            <a:normAutofit/>
          </a:bodyPr>
          <a:lstStyle/>
          <a:p>
            <a:pPr marL="0" lvl="0" indent="0" algn="l" rtl="0">
              <a:spcBef>
                <a:spcPts val="800"/>
              </a:spcBef>
              <a:spcAft>
                <a:spcPts val="0"/>
              </a:spcAft>
              <a:buNone/>
            </a:pPr>
            <a:r>
              <a:rPr lang="en-GB"/>
              <a:t>p: power iteration parameter</a:t>
            </a:r>
            <a:endParaRPr lang="en-GB"/>
          </a:p>
          <a:p>
            <a:pPr marL="0" lvl="0" indent="0" algn="l" rtl="0">
              <a:spcBef>
                <a:spcPts val="800"/>
              </a:spcBef>
              <a:spcAft>
                <a:spcPts val="0"/>
              </a:spcAft>
              <a:buNone/>
            </a:pPr>
            <a:endParaRPr sz="1265" i="1"/>
          </a:p>
          <a:p>
            <a:pPr marL="0" lvl="0" indent="0" algn="l" rtl="0">
              <a:spcBef>
                <a:spcPts val="800"/>
              </a:spcBef>
              <a:spcAft>
                <a:spcPts val="0"/>
              </a:spcAft>
              <a:buNone/>
            </a:pPr>
            <a:r>
              <a:rPr lang="en-GB" i="1"/>
              <a:t>t</a:t>
            </a:r>
            <a:r>
              <a:rPr lang="en-GB" i="1" baseline="-25000"/>
              <a:t>CPU </a:t>
            </a:r>
            <a:r>
              <a:rPr lang="en-GB"/>
              <a:t>: Seconds of CPU running time</a:t>
            </a:r>
            <a:endParaRPr lang="en-GB"/>
          </a:p>
          <a:p>
            <a:pPr marL="0" lvl="0" indent="0" algn="l" rtl="0">
              <a:spcBef>
                <a:spcPts val="800"/>
              </a:spcBef>
              <a:spcAft>
                <a:spcPts val="0"/>
              </a:spcAft>
              <a:buNone/>
            </a:pPr>
          </a:p>
          <a:p>
            <a:pPr marL="0" lvl="0" indent="0" algn="l" rtl="0">
              <a:spcBef>
                <a:spcPts val="800"/>
              </a:spcBef>
              <a:spcAft>
                <a:spcPts val="0"/>
              </a:spcAft>
              <a:buNone/>
            </a:pPr>
            <a:r>
              <a:rPr lang="en-GB"/>
              <a:t>Error: </a:t>
            </a:r>
            <a:endParaRPr lang="en-GB"/>
          </a:p>
          <a:p>
            <a:pPr marL="0" lvl="0" indent="0" algn="l" rtl="0">
              <a:spcBef>
                <a:spcPts val="800"/>
              </a:spcBef>
              <a:spcAft>
                <a:spcPts val="0"/>
              </a:spcAft>
              <a:buNone/>
            </a:pPr>
            <a:endParaRPr sz="1265" i="1"/>
          </a:p>
          <a:p>
            <a:pPr marL="0" lvl="0" indent="0" algn="l" rtl="0">
              <a:spcBef>
                <a:spcPts val="800"/>
              </a:spcBef>
              <a:spcAft>
                <a:spcPts val="0"/>
              </a:spcAft>
              <a:buNone/>
            </a:pPr>
            <a:endParaRPr sz="1265"/>
          </a:p>
          <a:p>
            <a:pPr marL="0" lvl="0" indent="0" algn="l" rtl="0">
              <a:spcBef>
                <a:spcPts val="800"/>
              </a:spcBef>
              <a:spcAft>
                <a:spcPts val="0"/>
              </a:spcAft>
              <a:buNone/>
            </a:pPr>
            <a:r>
              <a:rPr lang="en-GB"/>
              <a:t>Sp. the speedup ratio to the basic rSVD</a:t>
            </a:r>
            <a:endParaRPr lang="en-GB"/>
          </a:p>
          <a:p>
            <a:pPr marL="0" lvl="0" indent="0" algn="l" rtl="0">
              <a:spcBef>
                <a:spcPts val="800"/>
              </a:spcBef>
              <a:spcAft>
                <a:spcPts val="0"/>
              </a:spcAft>
              <a:buNone/>
            </a:pPr>
            <a:endParaRPr i="1" baseline="-25000"/>
          </a:p>
        </p:txBody>
      </p:sp>
      <p:pic>
        <p:nvPicPr>
          <p:cNvPr id="354" name="Google Shape;354;p55"/>
          <p:cNvPicPr preferRelativeResize="0"/>
          <p:nvPr/>
        </p:nvPicPr>
        <p:blipFill>
          <a:blip r:embed="rId1"/>
          <a:stretch>
            <a:fillRect/>
          </a:stretch>
        </p:blipFill>
        <p:spPr>
          <a:xfrm>
            <a:off x="2297084" y="3598933"/>
            <a:ext cx="3060700" cy="82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838200" y="365125"/>
            <a:ext cx="10515600" cy="1325600"/>
          </a:xfrm>
          <a:prstGeom prst="rect">
            <a:avLst/>
          </a:prstGeom>
        </p:spPr>
        <p:txBody>
          <a:bodyPr spcFirstLastPara="1" wrap="square" lIns="91433" tIns="45700" rIns="91433" bIns="45700" anchor="ctr" anchorCtr="0">
            <a:normAutofit/>
          </a:bodyPr>
          <a:lstStyle/>
          <a:p>
            <a:pPr marL="0" lvl="0" indent="0" algn="l" rtl="0">
              <a:spcBef>
                <a:spcPts val="0"/>
              </a:spcBef>
              <a:spcAft>
                <a:spcPts val="0"/>
              </a:spcAft>
              <a:buNone/>
            </a:pPr>
            <a:r>
              <a:rPr lang="en-GB" sz="2800"/>
              <a:t>THE COMPARISON OF RSVD-PI AND RSVD-BKI ALGORITHMS</a:t>
            </a:r>
            <a:endParaRPr sz="2800"/>
          </a:p>
        </p:txBody>
      </p:sp>
      <p:pic>
        <p:nvPicPr>
          <p:cNvPr id="360" name="Google Shape;360;p56"/>
          <p:cNvPicPr preferRelativeResize="0"/>
          <p:nvPr/>
        </p:nvPicPr>
        <p:blipFill>
          <a:blip r:embed="rId1"/>
          <a:stretch>
            <a:fillRect/>
          </a:stretch>
        </p:blipFill>
        <p:spPr>
          <a:xfrm>
            <a:off x="1892300" y="1581151"/>
            <a:ext cx="8407400" cy="3695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pic>
        <p:nvPicPr>
          <p:cNvPr id="371" name="Google Shape;371;p58"/>
          <p:cNvPicPr preferRelativeResize="0"/>
          <p:nvPr/>
        </p:nvPicPr>
        <p:blipFill>
          <a:blip r:embed="rId1"/>
          <a:stretch>
            <a:fillRect/>
          </a:stretch>
        </p:blipFill>
        <p:spPr>
          <a:xfrm>
            <a:off x="3101601" y="0"/>
            <a:ext cx="5988800" cy="6858001"/>
          </a:xfrm>
          <a:prstGeom prst="rect">
            <a:avLst/>
          </a:prstGeom>
          <a:noFill/>
          <a:ln>
            <a:noFill/>
          </a:ln>
        </p:spPr>
      </p:pic>
      <p:sp>
        <p:nvSpPr>
          <p:cNvPr id="365" name="Google Shape;365;p57"/>
          <p:cNvSpPr txBox="1"/>
          <p:nvPr>
            <p:ph type="title"/>
            <p:custDataLst>
              <p:tags r:id="rId2"/>
            </p:custDataLst>
          </p:nvPr>
        </p:nvSpPr>
        <p:spPr>
          <a:xfrm>
            <a:off x="143510" y="365125"/>
            <a:ext cx="2496185" cy="1325880"/>
          </a:xfrm>
          <a:prstGeom prst="rect">
            <a:avLst/>
          </a:prstGeom>
        </p:spPr>
        <p:txBody>
          <a:bodyPr spcFirstLastPara="1" wrap="square" lIns="91433" tIns="45700" rIns="91433" bIns="45700" anchor="ctr" anchorCtr="0">
            <a:normAutofit/>
          </a:bodyPr>
          <a:p>
            <a:pPr marL="0" lvl="0" indent="0" algn="l" rtl="0">
              <a:spcBef>
                <a:spcPts val="0"/>
              </a:spcBef>
              <a:spcAft>
                <a:spcPts val="0"/>
              </a:spcAft>
              <a:buNone/>
            </a:pPr>
            <a:r>
              <a:rPr lang="en-GB" sz="3865"/>
              <a:t>Image Inpainting</a:t>
            </a:r>
            <a:endParaRPr sz="3865"/>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838200" y="365125"/>
            <a:ext cx="10515600" cy="1325600"/>
          </a:xfrm>
          <a:prstGeom prst="rect">
            <a:avLst/>
          </a:prstGeom>
        </p:spPr>
        <p:txBody>
          <a:bodyPr spcFirstLastPara="1" wrap="square" lIns="91433" tIns="45700" rIns="91433" bIns="45700" anchor="ctr" anchorCtr="0">
            <a:normAutofit/>
          </a:bodyPr>
          <a:lstStyle/>
          <a:p>
            <a:pPr marL="0" lvl="0" indent="0" algn="l" rtl="0">
              <a:spcBef>
                <a:spcPts val="0"/>
              </a:spcBef>
              <a:spcAft>
                <a:spcPts val="0"/>
              </a:spcAft>
              <a:buNone/>
            </a:pPr>
            <a:r>
              <a:rPr lang="en-GB" sz="3865"/>
              <a:t>Image Inpainting</a:t>
            </a:r>
            <a:endParaRPr sz="3865"/>
          </a:p>
        </p:txBody>
      </p:sp>
      <p:pic>
        <p:nvPicPr>
          <p:cNvPr id="366" name="Google Shape;366;p57"/>
          <p:cNvPicPr preferRelativeResize="0"/>
          <p:nvPr/>
        </p:nvPicPr>
        <p:blipFill>
          <a:blip r:embed="rId1"/>
          <a:stretch>
            <a:fillRect/>
          </a:stretch>
        </p:blipFill>
        <p:spPr>
          <a:xfrm>
            <a:off x="1530351" y="1816100"/>
            <a:ext cx="9131300" cy="322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838200" y="365125"/>
            <a:ext cx="10515600" cy="1325600"/>
          </a:xfrm>
          <a:prstGeom prst="rect">
            <a:avLst/>
          </a:prstGeom>
        </p:spPr>
        <p:txBody>
          <a:bodyPr spcFirstLastPara="1" wrap="square" lIns="91433" tIns="45700" rIns="91433" bIns="45700" anchor="ctr" anchorCtr="0">
            <a:normAutofit/>
          </a:bodyPr>
          <a:lstStyle/>
          <a:p>
            <a:pPr marL="0" lvl="0" indent="0" algn="l" rtl="0">
              <a:spcBef>
                <a:spcPts val="0"/>
              </a:spcBef>
              <a:spcAft>
                <a:spcPts val="0"/>
              </a:spcAft>
              <a:buNone/>
            </a:pPr>
            <a:r>
              <a:rPr lang="en-GB"/>
              <a:t>Results and Explanation</a:t>
            </a:r>
            <a:endParaRPr lang="en-GB"/>
          </a:p>
        </p:txBody>
      </p:sp>
      <p:sp>
        <p:nvSpPr>
          <p:cNvPr id="384" name="Google Shape;384;p60"/>
          <p:cNvSpPr txBox="1"/>
          <p:nvPr>
            <p:ph type="body" idx="1"/>
          </p:nvPr>
        </p:nvSpPr>
        <p:spPr>
          <a:xfrm>
            <a:off x="838200" y="1825625"/>
            <a:ext cx="10515600" cy="4351200"/>
          </a:xfrm>
          <a:prstGeom prst="rect">
            <a:avLst/>
          </a:prstGeom>
        </p:spPr>
        <p:txBody>
          <a:bodyPr spcFirstLastPara="1" wrap="square" lIns="91433" tIns="45700" rIns="91433" bIns="45700" anchor="t" anchorCtr="0">
            <a:normAutofit/>
          </a:bodyPr>
          <a:lstStyle/>
          <a:p>
            <a:pPr marL="0" lvl="0" indent="0" algn="l" rtl="0">
              <a:spcBef>
                <a:spcPts val="800"/>
              </a:spcBef>
              <a:spcAft>
                <a:spcPts val="0"/>
              </a:spcAft>
              <a:buNone/>
            </a:pPr>
            <a:r>
              <a:rPr lang="en-GB"/>
              <a:t>tw/o and tw/ denote the CPU time of our fast SVT Algorithm (Alg. 6) without and with subspace recycling</a:t>
            </a:r>
            <a:r>
              <a:rPr lang="en-US" altLang="en-GB"/>
              <a:t> </a:t>
            </a:r>
            <a:r>
              <a:rPr lang="en-GB"/>
              <a:t> respectively.</a:t>
            </a:r>
            <a:endParaRPr lang="en-GB"/>
          </a:p>
          <a:p>
            <a:pPr marL="0" lvl="0" indent="0" algn="l" rtl="0">
              <a:spcBef>
                <a:spcPts val="800"/>
              </a:spcBef>
              <a:spcAft>
                <a:spcPts val="0"/>
              </a:spcAft>
              <a:buNone/>
            </a:pPr>
          </a:p>
          <a:p>
            <a:pPr marL="0" lvl="0" indent="0" algn="l" rtl="0">
              <a:spcBef>
                <a:spcPts val="800"/>
              </a:spcBef>
              <a:spcAft>
                <a:spcPts val="0"/>
              </a:spcAft>
              <a:buNone/>
            </a:pPr>
            <a:r>
              <a:rPr lang="en-GB"/>
              <a:t>Sp1 and Sp2 are the ratios of tsvds and tlandsvd to the CPU time of our algorithm (with subspace recycling)</a:t>
            </a:r>
            <a:endParaRPr lang="en-GB"/>
          </a:p>
          <a:p>
            <a:pPr marL="0" lvl="0" indent="0" algn="l" rtl="0">
              <a:spcBef>
                <a:spcPts val="800"/>
              </a:spcBef>
              <a:spcAft>
                <a:spcPts val="0"/>
              </a:spcAft>
              <a:buNone/>
            </a:pPr>
          </a:p>
          <a:p>
            <a:pPr marL="0" lvl="0" indent="0" algn="l" rtl="0">
              <a:spcBef>
                <a:spcPts val="800"/>
              </a:spcBef>
              <a:spcAft>
                <a:spcPts val="0"/>
              </a:spcAft>
              <a:buNone/>
            </a:pPr>
            <a:r>
              <a:rPr lang="en-GB"/>
              <a:t>All algorithms present the same accuracy (same MAE value), with same iteration numbers (400 for Case 1 and 700 for Case 2).</a:t>
            </a:r>
            <a:endParaRPr lang="en-GB"/>
          </a:p>
          <a:p>
            <a:pPr marL="0" lvl="0" indent="0" algn="l" rtl="0">
              <a:spcBef>
                <a:spcPts val="800"/>
              </a:spcBef>
              <a:spcAft>
                <a:spcPts val="0"/>
              </a:spcAft>
              <a:buNone/>
            </a:p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838200" y="365125"/>
            <a:ext cx="10515600" cy="1325600"/>
          </a:xfrm>
          <a:prstGeom prst="rect">
            <a:avLst/>
          </a:prstGeom>
        </p:spPr>
        <p:txBody>
          <a:bodyPr spcFirstLastPara="1" wrap="square" lIns="91433" tIns="45700" rIns="91433" bIns="45700" anchor="ctr" anchorCtr="0">
            <a:normAutofit/>
          </a:bodyPr>
          <a:lstStyle/>
          <a:p>
            <a:pPr marL="0" lvl="0" indent="0" algn="l" rtl="0">
              <a:spcBef>
                <a:spcPts val="0"/>
              </a:spcBef>
              <a:spcAft>
                <a:spcPts val="0"/>
              </a:spcAft>
              <a:buNone/>
            </a:pPr>
            <a:r>
              <a:rPr lang="en-GB"/>
              <a:t>Results for a smaller dataset</a:t>
            </a:r>
            <a:endParaRPr lang="en-GB"/>
          </a:p>
        </p:txBody>
      </p:sp>
      <p:pic>
        <p:nvPicPr>
          <p:cNvPr id="391" name="Google Shape;391;p61"/>
          <p:cNvPicPr preferRelativeResize="0"/>
          <p:nvPr/>
        </p:nvPicPr>
        <p:blipFill>
          <a:blip r:embed="rId1"/>
          <a:stretch>
            <a:fillRect/>
          </a:stretch>
        </p:blipFill>
        <p:spPr>
          <a:xfrm>
            <a:off x="1479551" y="1638300"/>
            <a:ext cx="9232900" cy="3581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95" name="Shape 395"/>
        <p:cNvGrpSpPr/>
        <p:nvPr/>
      </p:nvGrpSpPr>
      <p:grpSpPr>
        <a:xfrm>
          <a:off x="0" y="0"/>
          <a:ext cx="0" cy="0"/>
          <a:chOff x="0" y="0"/>
          <a:chExt cx="0" cy="0"/>
        </a:xfrm>
      </p:grpSpPr>
      <p:sp>
        <p:nvSpPr>
          <p:cNvPr id="396" name="Google Shape;396;p62"/>
          <p:cNvSpPr txBox="1"/>
          <p:nvPr>
            <p:ph type="title"/>
          </p:nvPr>
        </p:nvSpPr>
        <p:spPr>
          <a:xfrm>
            <a:off x="838200" y="365125"/>
            <a:ext cx="10515600" cy="1325600"/>
          </a:xfrm>
          <a:prstGeom prst="rect">
            <a:avLst/>
          </a:prstGeom>
        </p:spPr>
        <p:txBody>
          <a:bodyPr spcFirstLastPara="1" wrap="square" lIns="91433" tIns="45700" rIns="91433" bIns="45700" anchor="ctr" anchorCtr="0">
            <a:normAutofit/>
          </a:bodyPr>
          <a:lstStyle/>
          <a:p>
            <a:pPr marL="0" lvl="0" indent="0" algn="l" rtl="0">
              <a:spcBef>
                <a:spcPts val="0"/>
              </a:spcBef>
              <a:spcAft>
                <a:spcPts val="0"/>
              </a:spcAft>
              <a:buNone/>
            </a:pPr>
            <a:r>
              <a:rPr lang="en-GB"/>
              <a:t>Results for a bigger dataset</a:t>
            </a:r>
            <a:endParaRPr lang="en-GB"/>
          </a:p>
        </p:txBody>
      </p:sp>
      <p:pic>
        <p:nvPicPr>
          <p:cNvPr id="398" name="Google Shape;398;p62"/>
          <p:cNvPicPr preferRelativeResize="0"/>
          <p:nvPr/>
        </p:nvPicPr>
        <p:blipFill>
          <a:blip r:embed="rId1"/>
          <a:stretch>
            <a:fillRect/>
          </a:stretch>
        </p:blipFill>
        <p:spPr>
          <a:xfrm>
            <a:off x="1327151" y="1593851"/>
            <a:ext cx="9537700" cy="3670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Our Experiment</a:t>
            </a:r>
            <a:endParaRPr lang="en-US" altLang="zh-CN"/>
          </a:p>
        </p:txBody>
      </p:sp>
      <p:sp>
        <p:nvSpPr>
          <p:cNvPr id="384" name="Google Shape;384;p60"/>
          <p:cNvSpPr txBox="1"/>
          <p:nvPr>
            <p:ph type="body" idx="1"/>
            <p:custDataLst>
              <p:tags r:id="rId1"/>
            </p:custDataLst>
          </p:nvPr>
        </p:nvSpPr>
        <p:spPr>
          <a:xfrm>
            <a:off x="838200" y="1825625"/>
            <a:ext cx="10515600" cy="4351200"/>
          </a:xfrm>
          <a:prstGeom prst="rect">
            <a:avLst/>
          </a:prstGeom>
        </p:spPr>
        <p:txBody>
          <a:bodyPr spcFirstLastPara="1" wrap="square" lIns="91433" tIns="45700" rIns="91433" bIns="45700" anchor="t" anchorCtr="0">
            <a:normAutofit/>
          </a:bodyPr>
          <a:p>
            <a:pPr marL="0" lvl="0" indent="0" algn="l" rtl="0">
              <a:spcBef>
                <a:spcPts val="800"/>
              </a:spcBef>
              <a:spcAft>
                <a:spcPts val="0"/>
              </a:spcAft>
              <a:buNone/>
            </a:pPr>
            <a:r>
              <a:rPr lang="en-US"/>
              <a:t>We run SVT and fastSVT_Q and fastSVT_U for the image provided in the paper and some other images </a:t>
            </a:r>
            <a:endParaRPr lang="en-US"/>
          </a:p>
          <a:p>
            <a:pPr marL="0" lvl="0" indent="0" algn="l" rtl="0">
              <a:spcBef>
                <a:spcPts val="800"/>
              </a:spcBef>
              <a:spcAft>
                <a:spcPts val="0"/>
              </a:spcAft>
              <a:buNone/>
            </a:pPr>
            <a:endParaRPr lang="en-US"/>
          </a:p>
          <a:p>
            <a:pPr marL="0" lvl="0" indent="0" algn="l" rtl="0">
              <a:spcBef>
                <a:spcPts val="800"/>
              </a:spcBef>
              <a:spcAft>
                <a:spcPts val="0"/>
              </a:spcAft>
              <a:buNone/>
            </a:pPr>
            <a:r>
              <a:rPr lang="en-US"/>
              <a:t>We record the picture for every 50 iterations</a:t>
            </a:r>
            <a:endParaRPr lang="en-US"/>
          </a:p>
          <a:p>
            <a:pPr marL="0" lvl="0" indent="0" algn="l" rtl="0">
              <a:spcBef>
                <a:spcPts val="800"/>
              </a:spcBef>
              <a:spcAft>
                <a:spcPts val="0"/>
              </a:spcAft>
              <a:buNone/>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27"/>
          <p:cNvSpPr txBox="1"/>
          <p:nvPr>
            <p:ph type="title" idx="4294967295"/>
          </p:nvPr>
        </p:nvSpPr>
        <p:spPr>
          <a:xfrm>
            <a:off x="838200" y="263525"/>
            <a:ext cx="10515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Randomized SVD</a:t>
            </a:r>
            <a:endParaRPr lang="en-GB"/>
          </a:p>
        </p:txBody>
      </p:sp>
      <p:sp>
        <p:nvSpPr>
          <p:cNvPr id="142" name="Google Shape;142;p27"/>
          <p:cNvSpPr txBox="1"/>
          <p:nvPr>
            <p:ph type="body" idx="4294967295"/>
          </p:nvPr>
        </p:nvSpPr>
        <p:spPr>
          <a:xfrm>
            <a:off x="838200" y="1724033"/>
            <a:ext cx="11045600" cy="4982800"/>
          </a:xfrm>
          <a:prstGeom prst="rect">
            <a:avLst/>
          </a:prstGeom>
          <a:noFill/>
          <a:ln>
            <a:noFill/>
          </a:ln>
        </p:spPr>
        <p:txBody>
          <a:bodyPr spcFirstLastPara="1" wrap="square" lIns="91433" tIns="45700" rIns="91433" bIns="45700" anchor="t" anchorCtr="0">
            <a:normAutofit/>
          </a:bodyPr>
          <a:lstStyle/>
          <a:p>
            <a:pPr marL="177800" lvl="0" indent="-171450" algn="l" rtl="0">
              <a:lnSpc>
                <a:spcPct val="90000"/>
              </a:lnSpc>
              <a:spcBef>
                <a:spcPts val="800"/>
              </a:spcBef>
              <a:spcAft>
                <a:spcPts val="0"/>
              </a:spcAft>
              <a:buClr>
                <a:schemeClr val="dk1"/>
              </a:buClr>
              <a:buSzPts val="2100"/>
              <a:buChar char="•"/>
            </a:pPr>
            <a:r>
              <a:rPr lang="en-GB"/>
              <a:t>Low-rank  </a:t>
            </a:r>
            <a:r>
              <a:rPr lang="en-GB" b="1" i="1"/>
              <a:t>k</a:t>
            </a:r>
            <a:r>
              <a:rPr lang="en-GB" i="1"/>
              <a:t> </a:t>
            </a:r>
            <a:r>
              <a:rPr lang="en-GB"/>
              <a:t> approximation with  </a:t>
            </a:r>
            <a:r>
              <a:rPr lang="en-GB" b="1" i="1"/>
              <a:t>p</a:t>
            </a:r>
            <a:r>
              <a:rPr lang="en-GB"/>
              <a:t>  oversampling parameters</a:t>
            </a:r>
            <a:endParaRPr lang="en-GB"/>
          </a:p>
          <a:p>
            <a:pPr marL="177800" lvl="0" indent="-171450" algn="l" rtl="0">
              <a:lnSpc>
                <a:spcPct val="90000"/>
              </a:lnSpc>
              <a:spcBef>
                <a:spcPts val="800"/>
              </a:spcBef>
              <a:spcAft>
                <a:spcPts val="0"/>
              </a:spcAft>
              <a:buClr>
                <a:schemeClr val="dk1"/>
              </a:buClr>
              <a:buSzPts val="2100"/>
              <a:buChar char="•"/>
            </a:pPr>
            <a:r>
              <a:rPr lang="en-GB"/>
              <a:t>Stage A</a:t>
            </a:r>
            <a:endParaRPr lang="en-GB"/>
          </a:p>
          <a:p>
            <a:pPr marL="0" lvl="0" indent="0" algn="l" rtl="0">
              <a:lnSpc>
                <a:spcPct val="90000"/>
              </a:lnSpc>
              <a:spcBef>
                <a:spcPts val="800"/>
              </a:spcBef>
              <a:spcAft>
                <a:spcPts val="0"/>
              </a:spcAft>
              <a:buNone/>
            </a:pPr>
          </a:p>
          <a:p>
            <a:pPr marL="0" lvl="0" indent="0" algn="l" rtl="0">
              <a:lnSpc>
                <a:spcPct val="90000"/>
              </a:lnSpc>
              <a:spcBef>
                <a:spcPts val="800"/>
              </a:spcBef>
              <a:spcAft>
                <a:spcPts val="0"/>
              </a:spcAft>
              <a:buNone/>
            </a:pPr>
          </a:p>
          <a:p>
            <a:pPr marL="177800" lvl="0" indent="-171450" algn="l" rtl="0">
              <a:lnSpc>
                <a:spcPct val="90000"/>
              </a:lnSpc>
              <a:spcBef>
                <a:spcPts val="800"/>
              </a:spcBef>
              <a:spcAft>
                <a:spcPts val="0"/>
              </a:spcAft>
              <a:buSzPts val="2100"/>
              <a:buChar char="•"/>
            </a:pPr>
            <a:r>
              <a:rPr lang="en-GB"/>
              <a:t>Stage B</a:t>
            </a:r>
            <a:endParaRPr lang="en-GB"/>
          </a:p>
          <a:p>
            <a:pPr marL="0" lvl="0" indent="0" algn="l" rtl="0">
              <a:lnSpc>
                <a:spcPct val="90000"/>
              </a:lnSpc>
              <a:spcBef>
                <a:spcPts val="800"/>
              </a:spcBef>
              <a:spcAft>
                <a:spcPts val="0"/>
              </a:spcAft>
              <a:buNone/>
            </a:pPr>
          </a:p>
          <a:p>
            <a:pPr marL="177800" lvl="0" indent="-171450" algn="l" rtl="0">
              <a:lnSpc>
                <a:spcPct val="90000"/>
              </a:lnSpc>
              <a:spcBef>
                <a:spcPts val="800"/>
              </a:spcBef>
              <a:spcAft>
                <a:spcPts val="0"/>
              </a:spcAft>
              <a:buSzPts val="2100"/>
              <a:buChar char="•"/>
            </a:pPr>
            <a:r>
              <a:rPr lang="en-GB"/>
              <a:t>Intuition:                           where       is rank-k matrix and     is perturbation.</a:t>
            </a:r>
            <a:endParaRPr lang="en-GB"/>
          </a:p>
          <a:p>
            <a:pPr marL="177800" lvl="0" indent="-171450" algn="l" rtl="0">
              <a:lnSpc>
                <a:spcPct val="90000"/>
              </a:lnSpc>
              <a:spcBef>
                <a:spcPts val="800"/>
              </a:spcBef>
              <a:spcAft>
                <a:spcPts val="0"/>
              </a:spcAft>
              <a:buSzPts val="2100"/>
              <a:buChar char="•"/>
            </a:pPr>
            <a:r>
              <a:rPr lang="en-GB"/>
              <a:t>Use      to approximate     by random matrix theory, and oversampling to prevent converging to entire range of </a:t>
            </a:r>
            <a:endParaRPr lang="en-GB"/>
          </a:p>
        </p:txBody>
      </p:sp>
      <p:pic>
        <p:nvPicPr>
          <p:cNvPr id="143" name="Google Shape;143;p27"/>
          <p:cNvPicPr preferRelativeResize="0"/>
          <p:nvPr/>
        </p:nvPicPr>
        <p:blipFill>
          <a:blip r:embed="rId1"/>
          <a:stretch>
            <a:fillRect/>
          </a:stretch>
        </p:blipFill>
        <p:spPr>
          <a:xfrm>
            <a:off x="2522450" y="2163118"/>
            <a:ext cx="8428497" cy="1266300"/>
          </a:xfrm>
          <a:prstGeom prst="rect">
            <a:avLst/>
          </a:prstGeom>
          <a:noFill/>
          <a:ln>
            <a:noFill/>
          </a:ln>
        </p:spPr>
      </p:pic>
      <p:pic>
        <p:nvPicPr>
          <p:cNvPr id="144" name="Google Shape;144;p27"/>
          <p:cNvPicPr preferRelativeResize="0"/>
          <p:nvPr/>
        </p:nvPicPr>
        <p:blipFill>
          <a:blip r:embed="rId2"/>
          <a:stretch>
            <a:fillRect/>
          </a:stretch>
        </p:blipFill>
        <p:spPr>
          <a:xfrm>
            <a:off x="2592300" y="3597270"/>
            <a:ext cx="6211301" cy="974600"/>
          </a:xfrm>
          <a:prstGeom prst="rect">
            <a:avLst/>
          </a:prstGeom>
          <a:noFill/>
          <a:ln>
            <a:noFill/>
          </a:ln>
        </p:spPr>
      </p:pic>
      <p:pic>
        <p:nvPicPr>
          <p:cNvPr id="145" name="Google Shape;145;p27"/>
          <p:cNvPicPr preferRelativeResize="0"/>
          <p:nvPr/>
        </p:nvPicPr>
        <p:blipFill rotWithShape="1">
          <a:blip r:embed="rId3"/>
          <a:srcRect t="17668"/>
          <a:stretch>
            <a:fillRect/>
          </a:stretch>
        </p:blipFill>
        <p:spPr>
          <a:xfrm>
            <a:off x="1720418" y="5207183"/>
            <a:ext cx="347200" cy="285863"/>
          </a:xfrm>
          <a:prstGeom prst="rect">
            <a:avLst/>
          </a:prstGeom>
          <a:noFill/>
          <a:ln>
            <a:noFill/>
          </a:ln>
        </p:spPr>
      </p:pic>
      <p:pic>
        <p:nvPicPr>
          <p:cNvPr id="146" name="Google Shape;146;p27"/>
          <p:cNvPicPr preferRelativeResize="0"/>
          <p:nvPr/>
        </p:nvPicPr>
        <p:blipFill>
          <a:blip r:embed="rId4"/>
          <a:stretch>
            <a:fillRect/>
          </a:stretch>
        </p:blipFill>
        <p:spPr>
          <a:xfrm>
            <a:off x="4404167" y="5207089"/>
            <a:ext cx="306800" cy="295019"/>
          </a:xfrm>
          <a:prstGeom prst="rect">
            <a:avLst/>
          </a:prstGeom>
          <a:noFill/>
          <a:ln>
            <a:noFill/>
          </a:ln>
        </p:spPr>
      </p:pic>
      <p:pic>
        <p:nvPicPr>
          <p:cNvPr id="147" name="Google Shape;147;p27"/>
          <p:cNvPicPr preferRelativeResize="0"/>
          <p:nvPr/>
        </p:nvPicPr>
        <p:blipFill>
          <a:blip r:embed="rId5"/>
          <a:stretch>
            <a:fillRect/>
          </a:stretch>
        </p:blipFill>
        <p:spPr>
          <a:xfrm>
            <a:off x="2660633" y="4739808"/>
            <a:ext cx="1655451" cy="333867"/>
          </a:xfrm>
          <a:prstGeom prst="rect">
            <a:avLst/>
          </a:prstGeom>
          <a:noFill/>
          <a:ln>
            <a:noFill/>
          </a:ln>
        </p:spPr>
      </p:pic>
      <p:pic>
        <p:nvPicPr>
          <p:cNvPr id="148" name="Google Shape;148;p27"/>
          <p:cNvPicPr preferRelativeResize="0"/>
          <p:nvPr/>
        </p:nvPicPr>
        <p:blipFill>
          <a:blip r:embed="rId6"/>
          <a:stretch>
            <a:fillRect/>
          </a:stretch>
        </p:blipFill>
        <p:spPr>
          <a:xfrm>
            <a:off x="5687368" y="4687103"/>
            <a:ext cx="306805" cy="333867"/>
          </a:xfrm>
          <a:prstGeom prst="rect">
            <a:avLst/>
          </a:prstGeom>
          <a:noFill/>
          <a:ln>
            <a:noFill/>
          </a:ln>
        </p:spPr>
      </p:pic>
      <p:pic>
        <p:nvPicPr>
          <p:cNvPr id="149" name="Google Shape;149;p27"/>
          <p:cNvPicPr preferRelativeResize="0"/>
          <p:nvPr/>
        </p:nvPicPr>
        <p:blipFill>
          <a:blip r:embed="rId7"/>
          <a:stretch>
            <a:fillRect/>
          </a:stretch>
        </p:blipFill>
        <p:spPr>
          <a:xfrm>
            <a:off x="8976202" y="4739883"/>
            <a:ext cx="347200" cy="256240"/>
          </a:xfrm>
          <a:prstGeom prst="rect">
            <a:avLst/>
          </a:prstGeom>
          <a:noFill/>
          <a:ln>
            <a:noFill/>
          </a:ln>
        </p:spPr>
      </p:pic>
      <p:pic>
        <p:nvPicPr>
          <p:cNvPr id="150" name="Google Shape;150;p27"/>
          <p:cNvPicPr preferRelativeResize="0"/>
          <p:nvPr/>
        </p:nvPicPr>
        <p:blipFill>
          <a:blip r:embed="rId6"/>
          <a:stretch>
            <a:fillRect/>
          </a:stretch>
        </p:blipFill>
        <p:spPr>
          <a:xfrm>
            <a:off x="6500218" y="5576238"/>
            <a:ext cx="347200" cy="37783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838200" y="365125"/>
            <a:ext cx="10515600" cy="1325600"/>
          </a:xfrm>
          <a:prstGeom prst="rect">
            <a:avLst/>
          </a:prstGeom>
        </p:spPr>
        <p:txBody>
          <a:bodyPr spcFirstLastPara="1" wrap="square" lIns="91433" tIns="45700" rIns="91433" bIns="45700" anchor="ctr" anchorCtr="0">
            <a:normAutofit/>
          </a:bodyPr>
          <a:lstStyle/>
          <a:p>
            <a:pPr marL="0" lvl="0" indent="0" algn="l" rtl="0">
              <a:spcBef>
                <a:spcPts val="0"/>
              </a:spcBef>
              <a:spcAft>
                <a:spcPts val="0"/>
              </a:spcAft>
              <a:buNone/>
            </a:pPr>
            <a:r>
              <a:rPr lang="en-GB"/>
              <a:t>EXPERIMENTAL </a:t>
            </a:r>
            <a:r>
              <a:rPr lang="en-US" altLang="en-GB"/>
              <a:t>ENVIRONMENTS</a:t>
            </a:r>
            <a:endParaRPr lang="en-US" altLang="en-GB"/>
          </a:p>
        </p:txBody>
      </p:sp>
      <p:sp>
        <p:nvSpPr>
          <p:cNvPr id="340" name="Google Shape;340;p53"/>
          <p:cNvSpPr txBox="1"/>
          <p:nvPr>
            <p:ph type="body" idx="1"/>
          </p:nvPr>
        </p:nvSpPr>
        <p:spPr>
          <a:xfrm>
            <a:off x="838200" y="1825625"/>
            <a:ext cx="10515600" cy="4351200"/>
          </a:xfrm>
          <a:prstGeom prst="rect">
            <a:avLst/>
          </a:prstGeom>
        </p:spPr>
        <p:txBody>
          <a:bodyPr spcFirstLastPara="1" wrap="square" lIns="91433" tIns="45700" rIns="91433" bIns="45700" anchor="t" anchorCtr="0">
            <a:normAutofit lnSpcReduction="10000"/>
          </a:bodyPr>
          <a:lstStyle/>
          <a:p>
            <a:pPr marL="0" lvl="0" indent="0" algn="l" rtl="0">
              <a:spcBef>
                <a:spcPts val="800"/>
              </a:spcBef>
              <a:spcAft>
                <a:spcPts val="0"/>
              </a:spcAft>
              <a:buNone/>
            </a:pPr>
            <a:r>
              <a:rPr lang="en-US" altLang="en-GB" sz="3200"/>
              <a:t>Paper’s environemnt</a:t>
            </a:r>
            <a:endParaRPr lang="en-GB" sz="3200"/>
          </a:p>
          <a:p>
            <a:pPr marL="0" lvl="0" indent="0" algn="l" rtl="0">
              <a:spcBef>
                <a:spcPts val="800"/>
              </a:spcBef>
              <a:spcAft>
                <a:spcPts val="0"/>
              </a:spcAft>
              <a:buNone/>
            </a:pPr>
            <a:r>
              <a:rPr lang="en-GB"/>
              <a:t>CPU: Intel Xeon CPU @2.00 GHz </a:t>
            </a:r>
            <a:endParaRPr lang="en-GB"/>
          </a:p>
          <a:p>
            <a:pPr marL="0" lvl="0" indent="0" algn="l" rtl="0">
              <a:spcBef>
                <a:spcPts val="800"/>
              </a:spcBef>
              <a:spcAft>
                <a:spcPts val="0"/>
              </a:spcAft>
              <a:buNone/>
            </a:pPr>
            <a:r>
              <a:rPr lang="en-GB"/>
              <a:t>Memory: 128 GB RAM</a:t>
            </a:r>
            <a:endParaRPr lang="en-GB"/>
          </a:p>
          <a:p>
            <a:pPr marL="0" lvl="0" indent="0" algn="l" rtl="0">
              <a:spcBef>
                <a:spcPts val="800"/>
              </a:spcBef>
              <a:spcAft>
                <a:spcPts val="0"/>
              </a:spcAft>
              <a:buNone/>
            </a:pPr>
            <a:r>
              <a:rPr lang="en-GB"/>
              <a:t>Language</a:t>
            </a:r>
            <a:r>
              <a:rPr lang="en-GB"/>
              <a:t>: Matlab 2016a.</a:t>
            </a:r>
            <a:endParaRPr lang="en-GB"/>
          </a:p>
          <a:p>
            <a:pPr marL="0" lvl="0" indent="0" algn="l" rtl="0">
              <a:spcBef>
                <a:spcPts val="800"/>
              </a:spcBef>
              <a:spcAft>
                <a:spcPts val="0"/>
              </a:spcAft>
              <a:buNone/>
            </a:pPr>
            <a:endParaRPr lang="en-GB"/>
          </a:p>
          <a:p>
            <a:pPr marL="0" lvl="0" indent="0" algn="l" rtl="0">
              <a:spcBef>
                <a:spcPts val="800"/>
              </a:spcBef>
              <a:spcAft>
                <a:spcPts val="0"/>
              </a:spcAft>
              <a:buNone/>
            </a:pPr>
            <a:r>
              <a:rPr lang="en-US" altLang="en-GB" sz="3200"/>
              <a:t>Our environment:</a:t>
            </a:r>
            <a:endParaRPr lang="en-US" altLang="en-GB" sz="3200"/>
          </a:p>
          <a:p>
            <a:pPr marL="0" lvl="0" indent="0" algn="l" rtl="0">
              <a:spcBef>
                <a:spcPts val="800"/>
              </a:spcBef>
              <a:spcAft>
                <a:spcPts val="0"/>
              </a:spcAft>
              <a:buNone/>
            </a:pPr>
            <a:r>
              <a:rPr lang="en-GB">
                <a:sym typeface="+mn-ea"/>
              </a:rPr>
              <a:t>CPU: </a:t>
            </a:r>
            <a:r>
              <a:rPr lang="en-US" altLang="en-GB">
                <a:sym typeface="+mn-ea"/>
              </a:rPr>
              <a:t>AMD </a:t>
            </a:r>
            <a:r>
              <a:rPr lang="en-GB">
                <a:sym typeface="+mn-ea"/>
              </a:rPr>
              <a:t> </a:t>
            </a:r>
            <a:r>
              <a:rPr lang="en-US" altLang="en-GB">
                <a:sym typeface="+mn-ea"/>
              </a:rPr>
              <a:t>Ryzen7 5800H </a:t>
            </a:r>
            <a:r>
              <a:rPr lang="en-GB">
                <a:sym typeface="+mn-ea"/>
              </a:rPr>
              <a:t>@</a:t>
            </a:r>
            <a:r>
              <a:rPr lang="en-US" altLang="en-GB">
                <a:sym typeface="+mn-ea"/>
              </a:rPr>
              <a:t>3</a:t>
            </a:r>
            <a:r>
              <a:rPr lang="en-GB">
                <a:sym typeface="+mn-ea"/>
              </a:rPr>
              <a:t>.</a:t>
            </a:r>
            <a:r>
              <a:rPr lang="en-US" altLang="en-GB">
                <a:sym typeface="+mn-ea"/>
              </a:rPr>
              <a:t>2</a:t>
            </a:r>
            <a:r>
              <a:rPr lang="en-GB">
                <a:sym typeface="+mn-ea"/>
              </a:rPr>
              <a:t>0 GHz </a:t>
            </a:r>
            <a:endParaRPr lang="en-GB"/>
          </a:p>
          <a:p>
            <a:pPr marL="0" lvl="0" indent="0" algn="l" rtl="0">
              <a:spcBef>
                <a:spcPts val="800"/>
              </a:spcBef>
              <a:spcAft>
                <a:spcPts val="0"/>
              </a:spcAft>
              <a:buNone/>
            </a:pPr>
            <a:r>
              <a:rPr lang="en-GB">
                <a:sym typeface="+mn-ea"/>
              </a:rPr>
              <a:t>Memory: </a:t>
            </a:r>
            <a:r>
              <a:rPr lang="en-US" altLang="en-GB">
                <a:sym typeface="+mn-ea"/>
              </a:rPr>
              <a:t>32</a:t>
            </a:r>
            <a:r>
              <a:rPr lang="en-GB">
                <a:sym typeface="+mn-ea"/>
              </a:rPr>
              <a:t> GB RAM</a:t>
            </a:r>
            <a:r>
              <a:rPr lang="en-US" altLang="en-GB">
                <a:sym typeface="+mn-ea"/>
              </a:rPr>
              <a:t> DDR 4 3200 GHz</a:t>
            </a:r>
            <a:endParaRPr lang="en-GB"/>
          </a:p>
          <a:p>
            <a:pPr marL="0" lvl="0" indent="0" algn="l" rtl="0">
              <a:spcBef>
                <a:spcPts val="800"/>
              </a:spcBef>
              <a:spcAft>
                <a:spcPts val="0"/>
              </a:spcAft>
              <a:buNone/>
            </a:pPr>
            <a:r>
              <a:rPr lang="en-GB">
                <a:sym typeface="+mn-ea"/>
              </a:rPr>
              <a:t>Language: Matlab </a:t>
            </a:r>
            <a:r>
              <a:rPr lang="en-US" altLang="en-GB">
                <a:sym typeface="+mn-ea"/>
              </a:rPr>
              <a:t>R</a:t>
            </a:r>
            <a:r>
              <a:rPr lang="en-GB">
                <a:sym typeface="+mn-ea"/>
              </a:rPr>
              <a:t>20</a:t>
            </a:r>
            <a:r>
              <a:rPr lang="en-US" altLang="en-GB">
                <a:sym typeface="+mn-ea"/>
              </a:rPr>
              <a:t>21</a:t>
            </a:r>
            <a:r>
              <a:rPr lang="en-GB">
                <a:sym typeface="+mn-ea"/>
              </a:rPr>
              <a:t>a.</a:t>
            </a:r>
            <a:endParaRPr lang="en-GB"/>
          </a:p>
          <a:p>
            <a:pPr marL="0" lvl="0" indent="0" algn="l" rtl="0">
              <a:spcBef>
                <a:spcPts val="800"/>
              </a:spcBef>
              <a:spcAft>
                <a:spcPts val="0"/>
              </a:spcAft>
              <a:buNone/>
            </a:pPr>
            <a:endParaRPr lang="en-US" alt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Our Experiment </a:t>
            </a:r>
            <a:r>
              <a:rPr lang="en-US" altLang="zh-CN">
                <a:sym typeface="+mn-ea"/>
              </a:rPr>
              <a:t>(image in the paper)</a:t>
            </a:r>
            <a:br>
              <a:rPr lang="en-US" altLang="zh-CN"/>
            </a:br>
            <a:r>
              <a:rPr lang="en-US" altLang="zh-CN">
                <a:sym typeface="+mn-ea"/>
              </a:rPr>
              <a:t>original image using fSVT Reuse Q</a:t>
            </a:r>
            <a:endParaRPr lang="en-US" altLang="zh-CN"/>
          </a:p>
        </p:txBody>
      </p:sp>
      <p:pic>
        <p:nvPicPr>
          <p:cNvPr id="4" name="图片 3" descr="new4"/>
          <p:cNvPicPr>
            <a:picLocks noChangeAspect="1"/>
          </p:cNvPicPr>
          <p:nvPr/>
        </p:nvPicPr>
        <p:blipFill>
          <a:blip r:embed="rId1"/>
          <a:stretch>
            <a:fillRect/>
          </a:stretch>
        </p:blipFill>
        <p:spPr>
          <a:xfrm>
            <a:off x="3202305" y="1621155"/>
            <a:ext cx="4556125" cy="45561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50 </a:t>
            </a:r>
            <a:endParaRPr lang="en-US" altLang="zh-CN"/>
          </a:p>
        </p:txBody>
      </p:sp>
      <p:pic>
        <p:nvPicPr>
          <p:cNvPr id="7" name="图片 6" descr="output_image_SVT_Q_i50"/>
          <p:cNvPicPr>
            <a:picLocks noChangeAspect="1"/>
          </p:cNvPicPr>
          <p:nvPr/>
        </p:nvPicPr>
        <p:blipFill>
          <a:blip r:embed="rId1"/>
          <a:stretch>
            <a:fillRect/>
          </a:stretch>
        </p:blipFill>
        <p:spPr>
          <a:xfrm>
            <a:off x="3436620" y="1281430"/>
            <a:ext cx="5185410" cy="51854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100</a:t>
            </a:r>
            <a:endParaRPr lang="en-US" altLang="zh-CN"/>
          </a:p>
        </p:txBody>
      </p:sp>
      <p:pic>
        <p:nvPicPr>
          <p:cNvPr id="4" name="图片 3" descr="output_image_SVT_Q_i50"/>
          <p:cNvPicPr>
            <a:picLocks noChangeAspect="1"/>
          </p:cNvPicPr>
          <p:nvPr/>
        </p:nvPicPr>
        <p:blipFill>
          <a:blip r:embed="rId1"/>
          <a:stretch>
            <a:fillRect/>
          </a:stretch>
        </p:blipFill>
        <p:spPr>
          <a:xfrm>
            <a:off x="3349625" y="1483995"/>
            <a:ext cx="5304790" cy="53047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150</a:t>
            </a:r>
            <a:endParaRPr lang="en-US" altLang="zh-CN"/>
          </a:p>
        </p:txBody>
      </p:sp>
      <p:pic>
        <p:nvPicPr>
          <p:cNvPr id="5" name="图片 4" descr="output_image_SVT_Q_i150"/>
          <p:cNvPicPr>
            <a:picLocks noChangeAspect="1"/>
          </p:cNvPicPr>
          <p:nvPr/>
        </p:nvPicPr>
        <p:blipFill>
          <a:blip r:embed="rId1"/>
          <a:stretch>
            <a:fillRect/>
          </a:stretch>
        </p:blipFill>
        <p:spPr>
          <a:xfrm>
            <a:off x="3336290" y="1691005"/>
            <a:ext cx="4976495" cy="49764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192 (finish)</a:t>
            </a:r>
            <a:endParaRPr lang="en-US" altLang="zh-CN"/>
          </a:p>
        </p:txBody>
      </p:sp>
      <p:pic>
        <p:nvPicPr>
          <p:cNvPr id="6" name="图片 5" descr="output_image_small_SVT"/>
          <p:cNvPicPr>
            <a:picLocks noChangeAspect="1"/>
          </p:cNvPicPr>
          <p:nvPr/>
        </p:nvPicPr>
        <p:blipFill>
          <a:blip r:embed="rId1"/>
          <a:stretch>
            <a:fillRect/>
          </a:stretch>
        </p:blipFill>
        <p:spPr>
          <a:xfrm>
            <a:off x="3121660" y="1281430"/>
            <a:ext cx="5266690" cy="52666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Time consumed for fSVT_Q</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1438275" y="1341755"/>
            <a:ext cx="9584055" cy="51790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Our Experiment </a:t>
            </a:r>
            <a:r>
              <a:rPr lang="en-US" altLang="zh-CN">
                <a:sym typeface="+mn-ea"/>
              </a:rPr>
              <a:t>(image in the paper)</a:t>
            </a:r>
            <a:br>
              <a:rPr lang="en-US" altLang="zh-CN"/>
            </a:br>
            <a:r>
              <a:rPr lang="en-US" altLang="zh-CN">
                <a:sym typeface="+mn-ea"/>
              </a:rPr>
              <a:t>original image using SVT</a:t>
            </a:r>
            <a:endParaRPr lang="en-US" altLang="zh-CN"/>
          </a:p>
        </p:txBody>
      </p:sp>
      <p:pic>
        <p:nvPicPr>
          <p:cNvPr id="4" name="图片 3" descr="new4"/>
          <p:cNvPicPr>
            <a:picLocks noChangeAspect="1"/>
          </p:cNvPicPr>
          <p:nvPr/>
        </p:nvPicPr>
        <p:blipFill>
          <a:blip r:embed="rId1"/>
          <a:stretch>
            <a:fillRect/>
          </a:stretch>
        </p:blipFill>
        <p:spPr>
          <a:xfrm>
            <a:off x="3202305" y="1621155"/>
            <a:ext cx="4556125" cy="4556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50 </a:t>
            </a:r>
            <a:endParaRPr lang="en-US" altLang="zh-CN"/>
          </a:p>
        </p:txBody>
      </p:sp>
      <p:pic>
        <p:nvPicPr>
          <p:cNvPr id="3" name="图片 2" descr="output_image_common_SVT_i50"/>
          <p:cNvPicPr>
            <a:picLocks noChangeAspect="1"/>
          </p:cNvPicPr>
          <p:nvPr/>
        </p:nvPicPr>
        <p:blipFill>
          <a:blip r:embed="rId1"/>
          <a:stretch>
            <a:fillRect/>
          </a:stretch>
        </p:blipFill>
        <p:spPr>
          <a:xfrm>
            <a:off x="3209290" y="1084580"/>
            <a:ext cx="5773420" cy="57734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100</a:t>
            </a:r>
            <a:endParaRPr lang="en-US" altLang="zh-CN"/>
          </a:p>
        </p:txBody>
      </p:sp>
      <p:pic>
        <p:nvPicPr>
          <p:cNvPr id="5" name="图片 4" descr="output_image_common_SVT_i100"/>
          <p:cNvPicPr>
            <a:picLocks noChangeAspect="1"/>
          </p:cNvPicPr>
          <p:nvPr/>
        </p:nvPicPr>
        <p:blipFill>
          <a:blip r:embed="rId1"/>
          <a:stretch>
            <a:fillRect/>
          </a:stretch>
        </p:blipFill>
        <p:spPr>
          <a:xfrm>
            <a:off x="3287395" y="1192530"/>
            <a:ext cx="5617845" cy="56178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28"/>
          <p:cNvSpPr txBox="1"/>
          <p:nvPr>
            <p:ph type="title" idx="4294967295"/>
          </p:nvPr>
        </p:nvSpPr>
        <p:spPr>
          <a:xfrm>
            <a:off x="838200" y="263525"/>
            <a:ext cx="10515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Randomized SVD</a:t>
            </a:r>
            <a:endParaRPr lang="en-GB"/>
          </a:p>
        </p:txBody>
      </p:sp>
      <p:sp>
        <p:nvSpPr>
          <p:cNvPr id="156" name="Google Shape;156;p28"/>
          <p:cNvSpPr txBox="1"/>
          <p:nvPr>
            <p:ph type="body" idx="4294967295"/>
          </p:nvPr>
        </p:nvSpPr>
        <p:spPr>
          <a:xfrm>
            <a:off x="838200" y="1724033"/>
            <a:ext cx="11045600" cy="4982800"/>
          </a:xfrm>
          <a:prstGeom prst="rect">
            <a:avLst/>
          </a:prstGeom>
          <a:noFill/>
          <a:ln>
            <a:noFill/>
          </a:ln>
        </p:spPr>
        <p:txBody>
          <a:bodyPr spcFirstLastPara="1" wrap="square" lIns="91433" tIns="45700" rIns="91433" bIns="45700" anchor="t" anchorCtr="0">
            <a:normAutofit/>
          </a:bodyPr>
          <a:lstStyle/>
          <a:p>
            <a:pPr marL="177800" lvl="0" indent="-171450" algn="l" rtl="0">
              <a:lnSpc>
                <a:spcPct val="90000"/>
              </a:lnSpc>
              <a:spcBef>
                <a:spcPts val="800"/>
              </a:spcBef>
              <a:spcAft>
                <a:spcPts val="0"/>
              </a:spcAft>
              <a:buSzPts val="2100"/>
              <a:buChar char="•"/>
            </a:pPr>
            <a:r>
              <a:rPr lang="en-GB"/>
              <a:t>Concern: what if singular values decay slow? Random matrix may not well capture the desired subspace.</a:t>
            </a:r>
            <a:endParaRPr lang="en-GB"/>
          </a:p>
          <a:p>
            <a:pPr marL="177800" lvl="0" indent="-171450" algn="l" rtl="0">
              <a:lnSpc>
                <a:spcPct val="90000"/>
              </a:lnSpc>
              <a:spcBef>
                <a:spcPts val="800"/>
              </a:spcBef>
              <a:spcAft>
                <a:spcPts val="0"/>
              </a:spcAft>
              <a:buSzPts val="2100"/>
              <a:buChar char="•"/>
            </a:pPr>
            <a:r>
              <a:rPr lang="en-GB"/>
              <a:t>Use                               instead, since                  =                   . The left singular vectors are not changed, hence basis are not changed. However, powering singular values can accelerate decaying.</a:t>
            </a:r>
            <a:endParaRPr lang="en-GB"/>
          </a:p>
        </p:txBody>
      </p:sp>
      <p:pic>
        <p:nvPicPr>
          <p:cNvPr id="157" name="Google Shape;157;p28"/>
          <p:cNvPicPr preferRelativeResize="0"/>
          <p:nvPr/>
        </p:nvPicPr>
        <p:blipFill>
          <a:blip r:embed="rId1"/>
          <a:stretch>
            <a:fillRect/>
          </a:stretch>
        </p:blipFill>
        <p:spPr>
          <a:xfrm>
            <a:off x="1822267" y="2663767"/>
            <a:ext cx="2278300" cy="400233"/>
          </a:xfrm>
          <a:prstGeom prst="rect">
            <a:avLst/>
          </a:prstGeom>
          <a:noFill/>
          <a:ln>
            <a:noFill/>
          </a:ln>
        </p:spPr>
      </p:pic>
      <p:pic>
        <p:nvPicPr>
          <p:cNvPr id="158" name="Google Shape;158;p28"/>
          <p:cNvPicPr preferRelativeResize="0"/>
          <p:nvPr/>
        </p:nvPicPr>
        <p:blipFill rotWithShape="1">
          <a:blip r:embed="rId2"/>
          <a:srcRect b="21648"/>
          <a:stretch>
            <a:fillRect/>
          </a:stretch>
        </p:blipFill>
        <p:spPr>
          <a:xfrm>
            <a:off x="7880467" y="2663767"/>
            <a:ext cx="1431633" cy="340300"/>
          </a:xfrm>
          <a:prstGeom prst="rect">
            <a:avLst/>
          </a:prstGeom>
          <a:noFill/>
          <a:ln>
            <a:noFill/>
          </a:ln>
        </p:spPr>
      </p:pic>
      <p:pic>
        <p:nvPicPr>
          <p:cNvPr id="159" name="Google Shape;159;p28"/>
          <p:cNvPicPr preferRelativeResize="0"/>
          <p:nvPr/>
        </p:nvPicPr>
        <p:blipFill>
          <a:blip r:embed="rId3"/>
          <a:stretch>
            <a:fillRect/>
          </a:stretch>
        </p:blipFill>
        <p:spPr>
          <a:xfrm>
            <a:off x="6213533" y="2663767"/>
            <a:ext cx="1343673" cy="400233"/>
          </a:xfrm>
          <a:prstGeom prst="rect">
            <a:avLst/>
          </a:prstGeom>
          <a:noFill/>
          <a:ln>
            <a:noFill/>
          </a:ln>
        </p:spPr>
      </p:pic>
      <p:pic>
        <p:nvPicPr>
          <p:cNvPr id="160" name="Google Shape;160;p28"/>
          <p:cNvPicPr preferRelativeResize="0"/>
          <p:nvPr/>
        </p:nvPicPr>
        <p:blipFill>
          <a:blip r:embed="rId4"/>
          <a:stretch>
            <a:fillRect/>
          </a:stretch>
        </p:blipFill>
        <p:spPr>
          <a:xfrm>
            <a:off x="1101933" y="4014100"/>
            <a:ext cx="6778535" cy="25592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150</a:t>
            </a:r>
            <a:endParaRPr lang="en-US" altLang="zh-CN"/>
          </a:p>
        </p:txBody>
      </p:sp>
      <p:pic>
        <p:nvPicPr>
          <p:cNvPr id="4" name="图片 3" descr="output_image_common_SVT_i150"/>
          <p:cNvPicPr>
            <a:picLocks noChangeAspect="1"/>
          </p:cNvPicPr>
          <p:nvPr/>
        </p:nvPicPr>
        <p:blipFill>
          <a:blip r:embed="rId1"/>
          <a:stretch>
            <a:fillRect/>
          </a:stretch>
        </p:blipFill>
        <p:spPr>
          <a:xfrm>
            <a:off x="3234055" y="977900"/>
            <a:ext cx="5723890" cy="57238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192 (finish)</a:t>
            </a:r>
            <a:endParaRPr lang="en-US" altLang="zh-CN"/>
          </a:p>
        </p:txBody>
      </p:sp>
      <p:pic>
        <p:nvPicPr>
          <p:cNvPr id="3" name="图片 2" descr="output_image_small_SVT"/>
          <p:cNvPicPr>
            <a:picLocks noChangeAspect="1"/>
          </p:cNvPicPr>
          <p:nvPr/>
        </p:nvPicPr>
        <p:blipFill>
          <a:blip r:embed="rId1"/>
          <a:stretch>
            <a:fillRect/>
          </a:stretch>
        </p:blipFill>
        <p:spPr>
          <a:xfrm>
            <a:off x="3421380" y="1324610"/>
            <a:ext cx="5348605" cy="53486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Time consumed for SVT</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1593215" y="1372870"/>
            <a:ext cx="9006205" cy="49860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Time Comparsion</a:t>
            </a:r>
            <a:endParaRPr lang="en-US" altLang="zh-CN"/>
          </a:p>
        </p:txBody>
      </p:sp>
      <p:graphicFrame>
        <p:nvGraphicFramePr>
          <p:cNvPr id="4" name="内容占位符 3"/>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Accuracy problem of fSVT Reuse U</a:t>
            </a:r>
            <a:endParaRPr lang="en-US" altLang="zh-CN"/>
          </a:p>
        </p:txBody>
      </p:sp>
      <p:sp>
        <p:nvSpPr>
          <p:cNvPr id="3" name="内容占位符 2"/>
          <p:cNvSpPr>
            <a:spLocks noGrp="1"/>
          </p:cNvSpPr>
          <p:nvPr>
            <p:ph idx="1"/>
          </p:nvPr>
        </p:nvSpPr>
        <p:spPr/>
        <p:txBody>
          <a:bodyPr>
            <a:normAutofit lnSpcReduction="20000"/>
          </a:bodyPr>
          <a:p>
            <a:r>
              <a:rPr lang="en-US" altLang="zh-CN"/>
              <a:t>However, we find that when we reuse U for fSVT, the algorithm didn’t terminate even i is over 300. Because of slow CPU and limited memory, we stopped the experiment.</a:t>
            </a:r>
            <a:endParaRPr lang="en-US" altLang="zh-CN"/>
          </a:p>
          <a:p>
            <a:endParaRPr lang="en-US" altLang="zh-CN"/>
          </a:p>
          <a:p>
            <a:r>
              <a:rPr lang="en-US" altLang="zh-CN"/>
              <a:t>We found that despite reusing U will converge faster at first, the error will increase after some iterations and then started to converge again, so if the minimum error is bigger than the tolerance we set, it will never terminate.</a:t>
            </a:r>
            <a:endParaRPr lang="en-US" altLang="zh-CN"/>
          </a:p>
          <a:p>
            <a:endParaRPr lang="en-US" altLang="zh-CN"/>
          </a:p>
          <a:p>
            <a:r>
              <a:rPr lang="en-US" altLang="zh-CN">
                <a:sym typeface="+mn-ea"/>
              </a:rPr>
              <a:t>That is to say, if we only want the accuracy instead of speed, reuse Q is a better choice than reuse U.</a:t>
            </a:r>
            <a:endParaRPr lang="en-US" altLang="zh-CN"/>
          </a:p>
          <a:p>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Our Experiment (another image)</a:t>
            </a:r>
            <a:br>
              <a:rPr lang="en-US" altLang="zh-CN"/>
            </a:br>
            <a:r>
              <a:rPr lang="en-US" altLang="zh-CN"/>
              <a:t>original image using fSVT reuse Q</a:t>
            </a:r>
            <a:endParaRPr lang="en-US" altLang="zh-CN"/>
          </a:p>
        </p:txBody>
      </p:sp>
      <p:pic>
        <p:nvPicPr>
          <p:cNvPr id="3" name="图片 2" descr="img5"/>
          <p:cNvPicPr>
            <a:picLocks noChangeAspect="1"/>
          </p:cNvPicPr>
          <p:nvPr/>
        </p:nvPicPr>
        <p:blipFill>
          <a:blip r:embed="rId1"/>
          <a:stretch>
            <a:fillRect/>
          </a:stretch>
        </p:blipFill>
        <p:spPr>
          <a:xfrm>
            <a:off x="3510915" y="1640205"/>
            <a:ext cx="4617720" cy="46177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50</a:t>
            </a:r>
            <a:endParaRPr lang="en-US" altLang="zh-CN"/>
          </a:p>
        </p:txBody>
      </p:sp>
      <p:pic>
        <p:nvPicPr>
          <p:cNvPr id="4" name="内容占位符 3" descr="C:/Users/zht/Desktop/2023fall/CSE8803/project/fSVT-master/SVT/output_image_5_i50.jpgoutput_image_5_i50"/>
          <p:cNvPicPr>
            <a:picLocks noChangeAspect="1"/>
          </p:cNvPicPr>
          <p:nvPr>
            <p:ph idx="1"/>
          </p:nvPr>
        </p:nvPicPr>
        <p:blipFill>
          <a:blip r:embed="rId1"/>
          <a:srcRect t="7" b="7"/>
          <a:stretch>
            <a:fillRect/>
          </a:stretch>
        </p:blipFill>
        <p:spPr>
          <a:xfrm>
            <a:off x="3919855" y="1825625"/>
            <a:ext cx="4351655" cy="43516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100</a:t>
            </a:r>
            <a:endParaRPr lang="en-US" altLang="zh-CN"/>
          </a:p>
        </p:txBody>
      </p:sp>
      <p:pic>
        <p:nvPicPr>
          <p:cNvPr id="5" name="内容占位符 4" descr="C:/Users/zht/Desktop/2023fall/CSE8803/project/fSVT-master/SVT/output_image_5_i100.jpgoutput_image_5_i100"/>
          <p:cNvPicPr>
            <a:picLocks noChangeAspect="1"/>
          </p:cNvPicPr>
          <p:nvPr>
            <p:ph idx="1"/>
          </p:nvPr>
        </p:nvPicPr>
        <p:blipFill>
          <a:blip r:embed="rId1"/>
          <a:srcRect t="7" b="7"/>
          <a:stretch>
            <a:fillRect/>
          </a:stretch>
        </p:blipFill>
        <p:spPr>
          <a:xfrm>
            <a:off x="3919855" y="1825625"/>
            <a:ext cx="4351655"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150</a:t>
            </a:r>
            <a:endParaRPr lang="en-US" altLang="zh-CN"/>
          </a:p>
        </p:txBody>
      </p:sp>
      <p:pic>
        <p:nvPicPr>
          <p:cNvPr id="4" name="内容占位符 3" descr="C:/Users/zht/Desktop/2023fall/CSE8803/project/fSVT-master/SVT/output_image_5_i150.jpgoutput_image_5_i150"/>
          <p:cNvPicPr>
            <a:picLocks noChangeAspect="1"/>
          </p:cNvPicPr>
          <p:nvPr>
            <p:ph idx="1"/>
          </p:nvPr>
        </p:nvPicPr>
        <p:blipFill>
          <a:blip r:embed="rId1"/>
          <a:srcRect t="7" b="7"/>
          <a:stretch>
            <a:fillRect/>
          </a:stretch>
        </p:blipFill>
        <p:spPr>
          <a:xfrm>
            <a:off x="3919855" y="1825625"/>
            <a:ext cx="4351655"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200</a:t>
            </a:r>
            <a:endParaRPr lang="en-US" altLang="zh-CN"/>
          </a:p>
        </p:txBody>
      </p:sp>
      <p:pic>
        <p:nvPicPr>
          <p:cNvPr id="4" name="内容占位符 3" descr="C:/Users/zht/Desktop/2023fall/CSE8803/project/fSVT-master/SVT/output_image_5_i200.jpgoutput_image_5_i200"/>
          <p:cNvPicPr>
            <a:picLocks noChangeAspect="1"/>
          </p:cNvPicPr>
          <p:nvPr>
            <p:ph idx="1"/>
          </p:nvPr>
        </p:nvPicPr>
        <p:blipFill>
          <a:blip r:embed="rId1"/>
          <a:srcRect t="7" b="7"/>
          <a:stretch>
            <a:fillRect/>
          </a:stretch>
        </p:blipFill>
        <p:spPr>
          <a:xfrm>
            <a:off x="3919855" y="1825625"/>
            <a:ext cx="4351655"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29"/>
          <p:cNvSpPr txBox="1"/>
          <p:nvPr>
            <p:ph type="title" idx="4294967295"/>
          </p:nvPr>
        </p:nvSpPr>
        <p:spPr>
          <a:xfrm>
            <a:off x="838200" y="263525"/>
            <a:ext cx="10515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Randomized SVD</a:t>
            </a:r>
            <a:endParaRPr lang="en-GB"/>
          </a:p>
        </p:txBody>
      </p:sp>
      <p:sp>
        <p:nvSpPr>
          <p:cNvPr id="166" name="Google Shape;166;p29"/>
          <p:cNvSpPr txBox="1"/>
          <p:nvPr>
            <p:ph type="body" idx="4294967295"/>
          </p:nvPr>
        </p:nvSpPr>
        <p:spPr>
          <a:xfrm>
            <a:off x="838200" y="1724033"/>
            <a:ext cx="11045600" cy="4982800"/>
          </a:xfrm>
          <a:prstGeom prst="rect">
            <a:avLst/>
          </a:prstGeom>
          <a:noFill/>
          <a:ln>
            <a:noFill/>
          </a:ln>
        </p:spPr>
        <p:txBody>
          <a:bodyPr spcFirstLastPara="1" wrap="square" lIns="91433" tIns="45700" rIns="91433" bIns="45700" anchor="t" anchorCtr="0">
            <a:normAutofit/>
          </a:bodyPr>
          <a:lstStyle/>
          <a:p>
            <a:pPr marL="177800" lvl="0" indent="-171450" algn="l" rtl="0">
              <a:lnSpc>
                <a:spcPct val="90000"/>
              </a:lnSpc>
              <a:spcBef>
                <a:spcPts val="800"/>
              </a:spcBef>
              <a:spcAft>
                <a:spcPts val="0"/>
              </a:spcAft>
              <a:buSzPts val="2100"/>
              <a:buChar char="•"/>
            </a:pPr>
            <a:r>
              <a:rPr lang="en-GB"/>
              <a:t>Unfortunately, when Algorithm 4.3 is executed in floating-point arithmetic, rounding errors will extinguish all information pertaining to singular modes associated with singular values that are small compared with A [1]</a:t>
            </a:r>
            <a:endParaRPr lang="en-GB"/>
          </a:p>
          <a:p>
            <a:pPr marL="177800" lvl="0" indent="-171450" algn="l" rtl="0">
              <a:lnSpc>
                <a:spcPct val="90000"/>
              </a:lnSpc>
              <a:spcBef>
                <a:spcPts val="800"/>
              </a:spcBef>
              <a:spcAft>
                <a:spcPts val="0"/>
              </a:spcAft>
              <a:buSzPts val="2100"/>
              <a:buChar char="•"/>
            </a:pPr>
            <a:r>
              <a:rPr lang="en-GB"/>
              <a:t>Add </a:t>
            </a:r>
            <a:r>
              <a:rPr lang="en-GB"/>
              <a:t>orthogonalization when apply each A</a:t>
            </a:r>
            <a:r>
              <a:rPr lang="en-GB"/>
              <a:t> </a:t>
            </a:r>
            <a:endParaRPr lang="en-GB"/>
          </a:p>
        </p:txBody>
      </p:sp>
      <p:pic>
        <p:nvPicPr>
          <p:cNvPr id="167" name="Google Shape;167;p29"/>
          <p:cNvPicPr preferRelativeResize="0"/>
          <p:nvPr/>
        </p:nvPicPr>
        <p:blipFill>
          <a:blip r:embed="rId1"/>
          <a:stretch>
            <a:fillRect/>
          </a:stretch>
        </p:blipFill>
        <p:spPr>
          <a:xfrm>
            <a:off x="1049600" y="3983333"/>
            <a:ext cx="6875765" cy="2641433"/>
          </a:xfrm>
          <a:prstGeom prst="rect">
            <a:avLst/>
          </a:prstGeom>
          <a:noFill/>
          <a:ln>
            <a:noFill/>
          </a:ln>
        </p:spPr>
      </p:pic>
      <p:sp>
        <p:nvSpPr>
          <p:cNvPr id="168" name="Google Shape;168;p29"/>
          <p:cNvSpPr txBox="1"/>
          <p:nvPr/>
        </p:nvSpPr>
        <p:spPr>
          <a:xfrm>
            <a:off x="9580200" y="5532633"/>
            <a:ext cx="2303600" cy="996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865" i="1">
                <a:solidFill>
                  <a:schemeClr val="dk1"/>
                </a:solidFill>
              </a:rPr>
              <a:t>[1] N. Halko, P. G. Martinsson, and J. A. Tropp, “Finding structure</a:t>
            </a:r>
            <a:endParaRPr sz="865" i="1">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GB" sz="865" i="1">
                <a:solidFill>
                  <a:schemeClr val="dk1"/>
                </a:solidFill>
              </a:rPr>
              <a:t>with randomness: Probabilistic algorithms for constructing approximate</a:t>
            </a:r>
            <a:endParaRPr sz="865" i="1">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GB" sz="865" i="1">
                <a:solidFill>
                  <a:schemeClr val="dk1"/>
                </a:solidFill>
              </a:rPr>
              <a:t>matrix decompositions,” SIAM Review, vol. 53, no. 2, pp. 217–288, 2011.</a:t>
            </a:r>
            <a:endParaRPr sz="865" i="1">
              <a:solidFill>
                <a:schemeClr val="dk1"/>
              </a:solidFill>
            </a:endParaRPr>
          </a:p>
          <a:p>
            <a:pPr marL="0" lvl="0" indent="0" algn="l" rtl="0">
              <a:spcBef>
                <a:spcPts val="0"/>
              </a:spcBef>
              <a:spcAft>
                <a:spcPts val="0"/>
              </a:spcAft>
              <a:buNone/>
            </a:pP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250</a:t>
            </a:r>
            <a:endParaRPr lang="en-US" altLang="zh-CN"/>
          </a:p>
        </p:txBody>
      </p:sp>
      <p:pic>
        <p:nvPicPr>
          <p:cNvPr id="4" name="内容占位符 3" descr="C:/Users/zht/Desktop/2023fall/CSE8803/project/fSVT-master/SVT/output_image_5_i250.jpgoutput_image_5_i250"/>
          <p:cNvPicPr>
            <a:picLocks noChangeAspect="1"/>
          </p:cNvPicPr>
          <p:nvPr>
            <p:ph idx="1"/>
          </p:nvPr>
        </p:nvPicPr>
        <p:blipFill>
          <a:blip r:embed="rId1"/>
          <a:srcRect t="7" b="7"/>
          <a:stretch>
            <a:fillRect/>
          </a:stretch>
        </p:blipFill>
        <p:spPr>
          <a:xfrm>
            <a:off x="3919855" y="1825625"/>
            <a:ext cx="4351655" cy="43516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300</a:t>
            </a:r>
            <a:endParaRPr lang="en-US" altLang="zh-CN"/>
          </a:p>
        </p:txBody>
      </p:sp>
      <p:pic>
        <p:nvPicPr>
          <p:cNvPr id="4" name="内容占位符 3" descr="C:/Users/zht/Desktop/2023fall/CSE8803/project/fSVT-master/SVT/output_image_5_i300.jpgoutput_image_5_i300"/>
          <p:cNvPicPr>
            <a:picLocks noChangeAspect="1"/>
          </p:cNvPicPr>
          <p:nvPr>
            <p:ph idx="1"/>
          </p:nvPr>
        </p:nvPicPr>
        <p:blipFill>
          <a:blip r:embed="rId1"/>
          <a:srcRect t="7" b="7"/>
          <a:stretch>
            <a:fillRect/>
          </a:stretch>
        </p:blipFill>
        <p:spPr>
          <a:xfrm>
            <a:off x="3919855" y="1825625"/>
            <a:ext cx="4351655" cy="43516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350</a:t>
            </a:r>
            <a:endParaRPr lang="en-US" altLang="zh-CN"/>
          </a:p>
        </p:txBody>
      </p:sp>
      <p:pic>
        <p:nvPicPr>
          <p:cNvPr id="5" name="图片 4" descr="output_image_SVT_Q_i350"/>
          <p:cNvPicPr>
            <a:picLocks noChangeAspect="1"/>
          </p:cNvPicPr>
          <p:nvPr/>
        </p:nvPicPr>
        <p:blipFill>
          <a:blip r:embed="rId1"/>
          <a:stretch>
            <a:fillRect/>
          </a:stretch>
        </p:blipFill>
        <p:spPr>
          <a:xfrm>
            <a:off x="3690620" y="1691005"/>
            <a:ext cx="4810125" cy="48101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400</a:t>
            </a:r>
            <a:endParaRPr lang="en-US" altLang="zh-CN"/>
          </a:p>
        </p:txBody>
      </p:sp>
      <p:pic>
        <p:nvPicPr>
          <p:cNvPr id="6" name="图片 5" descr="output_image_SVT_Q_i400"/>
          <p:cNvPicPr>
            <a:picLocks noChangeAspect="1"/>
          </p:cNvPicPr>
          <p:nvPr/>
        </p:nvPicPr>
        <p:blipFill>
          <a:blip r:embed="rId1"/>
          <a:stretch>
            <a:fillRect/>
          </a:stretch>
        </p:blipFill>
        <p:spPr>
          <a:xfrm>
            <a:off x="3446780" y="1092200"/>
            <a:ext cx="5298440" cy="529844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 = 413 (finish)</a:t>
            </a:r>
            <a:endParaRPr lang="en-US" altLang="zh-CN"/>
          </a:p>
        </p:txBody>
      </p:sp>
      <p:pic>
        <p:nvPicPr>
          <p:cNvPr id="3" name="图片 2" descr="output_image_small_SVT"/>
          <p:cNvPicPr>
            <a:picLocks noChangeAspect="1"/>
          </p:cNvPicPr>
          <p:nvPr/>
        </p:nvPicPr>
        <p:blipFill>
          <a:blip r:embed="rId1"/>
          <a:stretch>
            <a:fillRect/>
          </a:stretch>
        </p:blipFill>
        <p:spPr>
          <a:xfrm>
            <a:off x="3482340" y="1263015"/>
            <a:ext cx="5383530" cy="538353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Smaller images</a:t>
            </a:r>
            <a:endParaRPr lang="en-US" altLang="zh-CN"/>
          </a:p>
        </p:txBody>
      </p:sp>
      <p:pic>
        <p:nvPicPr>
          <p:cNvPr id="4" name="内容占位符 3" descr="output_image_small_i300"/>
          <p:cNvPicPr>
            <a:picLocks noChangeAspect="1"/>
          </p:cNvPicPr>
          <p:nvPr>
            <p:ph idx="1"/>
          </p:nvPr>
        </p:nvPicPr>
        <p:blipFill>
          <a:blip r:embed="rId1"/>
          <a:stretch>
            <a:fillRect/>
          </a:stretch>
        </p:blipFill>
        <p:spPr>
          <a:xfrm>
            <a:off x="3712845" y="2005965"/>
            <a:ext cx="762000" cy="762000"/>
          </a:xfrm>
          <a:prstGeom prst="rect">
            <a:avLst/>
          </a:prstGeom>
        </p:spPr>
      </p:pic>
      <p:pic>
        <p:nvPicPr>
          <p:cNvPr id="5" name="图片 4" descr="img7"/>
          <p:cNvPicPr>
            <a:picLocks noChangeAspect="1"/>
          </p:cNvPicPr>
          <p:nvPr/>
        </p:nvPicPr>
        <p:blipFill>
          <a:blip r:embed="rId2"/>
          <a:stretch>
            <a:fillRect/>
          </a:stretch>
        </p:blipFill>
        <p:spPr>
          <a:xfrm>
            <a:off x="1983105" y="2005965"/>
            <a:ext cx="762000" cy="762000"/>
          </a:xfrm>
          <a:prstGeom prst="rect">
            <a:avLst/>
          </a:prstGeom>
        </p:spPr>
      </p:pic>
      <p:pic>
        <p:nvPicPr>
          <p:cNvPr id="6" name="图片 5" descr="img7"/>
          <p:cNvPicPr>
            <a:picLocks noChangeAspect="1"/>
          </p:cNvPicPr>
          <p:nvPr/>
        </p:nvPicPr>
        <p:blipFill>
          <a:blip r:embed="rId3"/>
          <a:stretch>
            <a:fillRect/>
          </a:stretch>
        </p:blipFill>
        <p:spPr>
          <a:xfrm>
            <a:off x="1983105" y="3810000"/>
            <a:ext cx="762000" cy="762000"/>
          </a:xfrm>
          <a:prstGeom prst="rect">
            <a:avLst/>
          </a:prstGeom>
        </p:spPr>
      </p:pic>
      <p:pic>
        <p:nvPicPr>
          <p:cNvPr id="8" name="图片 7" descr="output_image_small_i50"/>
          <p:cNvPicPr>
            <a:picLocks noChangeAspect="1"/>
          </p:cNvPicPr>
          <p:nvPr/>
        </p:nvPicPr>
        <p:blipFill>
          <a:blip r:embed="rId4"/>
          <a:stretch>
            <a:fillRect/>
          </a:stretch>
        </p:blipFill>
        <p:spPr>
          <a:xfrm>
            <a:off x="3712845" y="3810000"/>
            <a:ext cx="762000" cy="762000"/>
          </a:xfrm>
          <a:prstGeom prst="rect">
            <a:avLst/>
          </a:prstGeom>
        </p:spPr>
      </p:pic>
      <p:sp>
        <p:nvSpPr>
          <p:cNvPr id="9" name="文本框 8"/>
          <p:cNvSpPr txBox="1"/>
          <p:nvPr/>
        </p:nvSpPr>
        <p:spPr>
          <a:xfrm>
            <a:off x="6073140" y="2190750"/>
            <a:ext cx="3763645" cy="368300"/>
          </a:xfrm>
          <a:prstGeom prst="rect">
            <a:avLst/>
          </a:prstGeom>
          <a:noFill/>
        </p:spPr>
        <p:txBody>
          <a:bodyPr wrap="square" rtlCol="0">
            <a:spAutoFit/>
          </a:bodyPr>
          <a:p>
            <a:r>
              <a:rPr lang="en-US" altLang="zh-CN"/>
              <a:t>Succeed, i = 43</a:t>
            </a:r>
            <a:endParaRPr lang="en-US" altLang="zh-CN"/>
          </a:p>
        </p:txBody>
      </p:sp>
      <p:sp>
        <p:nvSpPr>
          <p:cNvPr id="10" name="文本框 9"/>
          <p:cNvSpPr txBox="1"/>
          <p:nvPr>
            <p:custDataLst>
              <p:tags r:id="rId5"/>
            </p:custDataLst>
          </p:nvPr>
        </p:nvSpPr>
        <p:spPr>
          <a:xfrm>
            <a:off x="6073140" y="4006850"/>
            <a:ext cx="3763645" cy="645160"/>
          </a:xfrm>
          <a:prstGeom prst="rect">
            <a:avLst/>
          </a:prstGeom>
          <a:noFill/>
        </p:spPr>
        <p:txBody>
          <a:bodyPr wrap="square" rtlCol="0">
            <a:spAutoFit/>
          </a:bodyPr>
          <a:p>
            <a:r>
              <a:rPr lang="en-US" altLang="zh-CN"/>
              <a:t>Failure, i = 80, matrix is nearly singular and spdiags function will fail</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25090"/>
            <a:ext cx="10515600" cy="1325563"/>
          </a:xfrm>
        </p:spPr>
        <p:txBody>
          <a:bodyPr/>
          <a:p>
            <a:pPr algn="ctr"/>
            <a:r>
              <a:rPr lang="en-US" altLang="zh-CN"/>
              <a:t>Thank you!</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30"/>
          <p:cNvSpPr txBox="1"/>
          <p:nvPr>
            <p:ph type="title" idx="4294967295"/>
          </p:nvPr>
        </p:nvSpPr>
        <p:spPr>
          <a:xfrm>
            <a:off x="838200" y="263525"/>
            <a:ext cx="10515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Preliminary / Newly proposed ideas</a:t>
            </a:r>
            <a:endParaRPr lang="en-GB"/>
          </a:p>
        </p:txBody>
      </p:sp>
      <p:sp>
        <p:nvSpPr>
          <p:cNvPr id="174" name="Google Shape;174;p30"/>
          <p:cNvSpPr txBox="1"/>
          <p:nvPr>
            <p:ph type="body" idx="4294967295"/>
          </p:nvPr>
        </p:nvSpPr>
        <p:spPr>
          <a:xfrm>
            <a:off x="838200" y="1724033"/>
            <a:ext cx="11045600" cy="4982800"/>
          </a:xfrm>
          <a:prstGeom prst="rect">
            <a:avLst/>
          </a:prstGeom>
          <a:noFill/>
          <a:ln>
            <a:noFill/>
          </a:ln>
        </p:spPr>
        <p:txBody>
          <a:bodyPr spcFirstLastPara="1" wrap="square" lIns="91433" tIns="45700" rIns="91433" bIns="45700" anchor="t" anchorCtr="0">
            <a:normAutofit/>
          </a:bodyPr>
          <a:lstStyle/>
          <a:p>
            <a:pPr marL="177800" lvl="0" indent="-171450" algn="l" rtl="0">
              <a:lnSpc>
                <a:spcPct val="115000"/>
              </a:lnSpc>
              <a:spcBef>
                <a:spcPts val="800"/>
              </a:spcBef>
              <a:spcAft>
                <a:spcPts val="0"/>
              </a:spcAft>
              <a:buSzPts val="2100"/>
              <a:buChar char="•"/>
            </a:pPr>
            <a:r>
              <a:rPr lang="en-GB"/>
              <a:t>I</a:t>
            </a:r>
            <a:r>
              <a:rPr lang="en-GB"/>
              <a:t>n the power iteration, orthonormalization after each matrix multiplication is not necessary.</a:t>
            </a:r>
            <a:endParaRPr lang="en-GB"/>
          </a:p>
          <a:p>
            <a:pPr marL="177800" lvl="0" indent="-171450" algn="l" rtl="0">
              <a:lnSpc>
                <a:spcPct val="115000"/>
              </a:lnSpc>
              <a:spcBef>
                <a:spcPts val="800"/>
              </a:spcBef>
              <a:spcAft>
                <a:spcPts val="0"/>
              </a:spcAft>
              <a:buSzPts val="2100"/>
              <a:buChar char="•"/>
            </a:pPr>
            <a:r>
              <a:rPr lang="en-GB"/>
              <a:t>Power iteration is accelerated by replacing the QR factorization with LU factorization.</a:t>
            </a:r>
            <a:endParaRPr lang="en-GB"/>
          </a:p>
          <a:p>
            <a:pPr marL="177800" lvl="0" indent="-171450" algn="l" rtl="0">
              <a:lnSpc>
                <a:spcPct val="115000"/>
              </a:lnSpc>
              <a:spcBef>
                <a:spcPts val="800"/>
              </a:spcBef>
              <a:spcAft>
                <a:spcPts val="0"/>
              </a:spcAft>
              <a:buSzPts val="2100"/>
              <a:buChar char="•"/>
            </a:pPr>
            <a:r>
              <a:rPr lang="en-GB"/>
              <a:t>Pivoted LU factorization                    gives                           . Therefore,          has same column space as       , and hence it produces basis for </a:t>
            </a:r>
            <a:endParaRPr lang="en-GB"/>
          </a:p>
          <a:p>
            <a:pPr marL="177800" lvl="0" indent="0" algn="l" rtl="0">
              <a:lnSpc>
                <a:spcPct val="115000"/>
              </a:lnSpc>
              <a:spcBef>
                <a:spcPts val="800"/>
              </a:spcBef>
              <a:spcAft>
                <a:spcPts val="0"/>
              </a:spcAft>
              <a:buNone/>
            </a:pPr>
          </a:p>
          <a:p>
            <a:pPr marL="177800" lvl="0" indent="-171450" algn="l" rtl="0">
              <a:lnSpc>
                <a:spcPct val="115000"/>
              </a:lnSpc>
              <a:spcBef>
                <a:spcPts val="800"/>
              </a:spcBef>
              <a:spcAft>
                <a:spcPts val="0"/>
              </a:spcAft>
              <a:buSzPts val="2100"/>
              <a:buChar char="•"/>
            </a:pPr>
            <a:r>
              <a:rPr lang="en-GB"/>
              <a:t>eigSVD is proposed, and efficient when matrix A(m x n) m&gt;&gt;n.</a:t>
            </a:r>
            <a:endParaRPr lang="en-GB"/>
          </a:p>
        </p:txBody>
      </p:sp>
      <p:pic>
        <p:nvPicPr>
          <p:cNvPr id="175" name="Google Shape;175;p30"/>
          <p:cNvPicPr preferRelativeResize="0"/>
          <p:nvPr/>
        </p:nvPicPr>
        <p:blipFill>
          <a:blip r:embed="rId1"/>
          <a:stretch>
            <a:fillRect/>
          </a:stretch>
        </p:blipFill>
        <p:spPr>
          <a:xfrm>
            <a:off x="4661133" y="4027917"/>
            <a:ext cx="1434867" cy="375033"/>
          </a:xfrm>
          <a:prstGeom prst="rect">
            <a:avLst/>
          </a:prstGeom>
          <a:noFill/>
          <a:ln>
            <a:noFill/>
          </a:ln>
        </p:spPr>
      </p:pic>
      <p:pic>
        <p:nvPicPr>
          <p:cNvPr id="176" name="Google Shape;176;p30"/>
          <p:cNvPicPr preferRelativeResize="0"/>
          <p:nvPr/>
        </p:nvPicPr>
        <p:blipFill rotWithShape="1">
          <a:blip r:embed="rId2"/>
          <a:srcRect l="4770" t="-11860" b="11860"/>
          <a:stretch>
            <a:fillRect/>
          </a:stretch>
        </p:blipFill>
        <p:spPr>
          <a:xfrm>
            <a:off x="7044800" y="4027917"/>
            <a:ext cx="2006800" cy="375033"/>
          </a:xfrm>
          <a:prstGeom prst="rect">
            <a:avLst/>
          </a:prstGeom>
          <a:noFill/>
          <a:ln>
            <a:noFill/>
          </a:ln>
        </p:spPr>
      </p:pic>
      <p:pic>
        <p:nvPicPr>
          <p:cNvPr id="177" name="Google Shape;177;p30"/>
          <p:cNvPicPr preferRelativeResize="0"/>
          <p:nvPr/>
        </p:nvPicPr>
        <p:blipFill>
          <a:blip r:embed="rId3"/>
          <a:stretch>
            <a:fillRect/>
          </a:stretch>
        </p:blipFill>
        <p:spPr>
          <a:xfrm>
            <a:off x="10870100" y="4050567"/>
            <a:ext cx="728900" cy="329733"/>
          </a:xfrm>
          <a:prstGeom prst="rect">
            <a:avLst/>
          </a:prstGeom>
          <a:noFill/>
          <a:ln>
            <a:noFill/>
          </a:ln>
        </p:spPr>
      </p:pic>
      <p:pic>
        <p:nvPicPr>
          <p:cNvPr id="178" name="Google Shape;178;p30"/>
          <p:cNvPicPr preferRelativeResize="0"/>
          <p:nvPr/>
        </p:nvPicPr>
        <p:blipFill>
          <a:blip r:embed="rId4"/>
          <a:stretch>
            <a:fillRect/>
          </a:stretch>
        </p:blipFill>
        <p:spPr>
          <a:xfrm>
            <a:off x="5132233" y="4566433"/>
            <a:ext cx="338408" cy="329733"/>
          </a:xfrm>
          <a:prstGeom prst="rect">
            <a:avLst/>
          </a:prstGeom>
          <a:noFill/>
          <a:ln>
            <a:noFill/>
          </a:ln>
        </p:spPr>
      </p:pic>
      <p:pic>
        <p:nvPicPr>
          <p:cNvPr id="179" name="Google Shape;179;p30"/>
          <p:cNvPicPr preferRelativeResize="0"/>
          <p:nvPr/>
        </p:nvPicPr>
        <p:blipFill>
          <a:blip r:embed="rId5"/>
          <a:stretch>
            <a:fillRect/>
          </a:stretch>
        </p:blipFill>
        <p:spPr>
          <a:xfrm>
            <a:off x="1117100" y="5077167"/>
            <a:ext cx="2512257" cy="3297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31"/>
          <p:cNvSpPr txBox="1"/>
          <p:nvPr>
            <p:ph type="title" idx="4294967295"/>
          </p:nvPr>
        </p:nvSpPr>
        <p:spPr>
          <a:xfrm>
            <a:off x="838200" y="263525"/>
            <a:ext cx="10515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eigSVD</a:t>
            </a:r>
            <a:endParaRPr lang="en-GB"/>
          </a:p>
        </p:txBody>
      </p:sp>
      <p:pic>
        <p:nvPicPr>
          <p:cNvPr id="185" name="Google Shape;185;p31"/>
          <p:cNvPicPr preferRelativeResize="0"/>
          <p:nvPr/>
        </p:nvPicPr>
        <p:blipFill>
          <a:blip r:embed="rId1"/>
          <a:stretch>
            <a:fillRect/>
          </a:stretch>
        </p:blipFill>
        <p:spPr>
          <a:xfrm>
            <a:off x="888133" y="1934633"/>
            <a:ext cx="7174035" cy="254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32"/>
          <p:cNvSpPr txBox="1"/>
          <p:nvPr>
            <p:ph type="title" idx="4294967295"/>
          </p:nvPr>
        </p:nvSpPr>
        <p:spPr>
          <a:xfrm>
            <a:off x="838200" y="263525"/>
            <a:ext cx="10515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Matrix Completion</a:t>
            </a:r>
            <a:endParaRPr lang="en-GB"/>
          </a:p>
        </p:txBody>
      </p:sp>
      <p:sp>
        <p:nvSpPr>
          <p:cNvPr id="191" name="Google Shape;191;p32"/>
          <p:cNvSpPr txBox="1"/>
          <p:nvPr>
            <p:ph type="body" idx="4294967295"/>
          </p:nvPr>
        </p:nvSpPr>
        <p:spPr>
          <a:xfrm>
            <a:off x="658400" y="1622433"/>
            <a:ext cx="10468800" cy="4764800"/>
          </a:xfrm>
          <a:prstGeom prst="rect">
            <a:avLst/>
          </a:prstGeom>
          <a:noFill/>
          <a:ln>
            <a:noFill/>
          </a:ln>
        </p:spPr>
        <p:txBody>
          <a:bodyPr spcFirstLastPara="1" wrap="square" lIns="91433" tIns="45700" rIns="91433" bIns="45700" anchor="t" anchorCtr="0">
            <a:normAutofit lnSpcReduction="20000"/>
          </a:bodyPr>
          <a:lstStyle/>
          <a:p>
            <a:pPr marL="177800" lvl="0" indent="-171450" algn="l" rtl="0">
              <a:lnSpc>
                <a:spcPct val="150000"/>
              </a:lnSpc>
              <a:spcBef>
                <a:spcPts val="0"/>
              </a:spcBef>
              <a:spcAft>
                <a:spcPts val="0"/>
              </a:spcAft>
              <a:buSzPts val="2100"/>
              <a:buChar char="•"/>
            </a:pPr>
            <a:r>
              <a:rPr lang="en-GB"/>
              <a:t>Nuclear norm: Sum of singular values:</a:t>
            </a:r>
            <a:endParaRPr lang="en-GB"/>
          </a:p>
          <a:p>
            <a:pPr marL="177800" lvl="0" indent="-171450" algn="l" rtl="0">
              <a:lnSpc>
                <a:spcPct val="150000"/>
              </a:lnSpc>
              <a:spcBef>
                <a:spcPts val="0"/>
              </a:spcBef>
              <a:spcAft>
                <a:spcPts val="0"/>
              </a:spcAft>
              <a:buSzPts val="2100"/>
              <a:buChar char="•"/>
            </a:pPr>
            <a:r>
              <a:rPr lang="en-GB"/>
              <a:t>Low-rank matrix completion can be treated as low-rank approximation:</a:t>
            </a:r>
            <a:endParaRPr lang="en-GB"/>
          </a:p>
          <a:p>
            <a:pPr marL="177800" lvl="0" indent="-171450" algn="l" rtl="0">
              <a:lnSpc>
                <a:spcPct val="150000"/>
              </a:lnSpc>
              <a:spcBef>
                <a:spcPts val="0"/>
              </a:spcBef>
              <a:spcAft>
                <a:spcPts val="0"/>
              </a:spcAft>
              <a:buSzPts val="2100"/>
              <a:buChar char="•"/>
            </a:pPr>
            <a:r>
              <a:rPr lang="en-GB"/>
              <a:t>Problem:                                                                    where </a:t>
            </a:r>
            <a:endParaRPr lang="en-GB"/>
          </a:p>
          <a:p>
            <a:pPr marL="177800" lvl="0" indent="-171450" algn="l" rtl="0">
              <a:lnSpc>
                <a:spcPct val="150000"/>
              </a:lnSpc>
              <a:spcBef>
                <a:spcPts val="0"/>
              </a:spcBef>
              <a:spcAft>
                <a:spcPts val="0"/>
              </a:spcAft>
              <a:buSzPts val="2100"/>
              <a:buChar char="•"/>
            </a:pPr>
            <a:r>
              <a:rPr lang="en-GB"/>
              <a:t>Rank-minimization is NP-Hard. </a:t>
            </a:r>
            <a:endParaRPr lang="en-GB"/>
          </a:p>
          <a:p>
            <a:pPr marL="177800" lvl="0" indent="0" algn="l" rtl="0">
              <a:lnSpc>
                <a:spcPct val="150000"/>
              </a:lnSpc>
              <a:spcBef>
                <a:spcPts val="0"/>
              </a:spcBef>
              <a:spcAft>
                <a:spcPts val="0"/>
              </a:spcAft>
              <a:buNone/>
            </a:pPr>
            <a:r>
              <a:rPr lang="en-GB"/>
              <a:t>Consider </a:t>
            </a:r>
            <a:r>
              <a:rPr lang="en-GB" b="1"/>
              <a:t>rank = number of non-zero singular values</a:t>
            </a:r>
            <a:r>
              <a:rPr lang="en-GB"/>
              <a:t>. </a:t>
            </a:r>
            <a:endParaRPr lang="en-GB"/>
          </a:p>
          <a:p>
            <a:pPr marL="177800" lvl="0" indent="0" algn="l" rtl="0">
              <a:lnSpc>
                <a:spcPct val="150000"/>
              </a:lnSpc>
              <a:spcBef>
                <a:spcPts val="0"/>
              </a:spcBef>
              <a:spcAft>
                <a:spcPts val="0"/>
              </a:spcAft>
              <a:buNone/>
            </a:pPr>
            <a:r>
              <a:rPr lang="en-GB"/>
              <a:t>Replace rank by nuclear norm for convex relaxation. </a:t>
            </a:r>
            <a:endParaRPr lang="en-GB"/>
          </a:p>
          <a:p>
            <a:pPr marL="177800" lvl="0" indent="-171450" algn="l" rtl="0">
              <a:lnSpc>
                <a:spcPct val="150000"/>
              </a:lnSpc>
              <a:spcBef>
                <a:spcPts val="0"/>
              </a:spcBef>
              <a:spcAft>
                <a:spcPts val="0"/>
              </a:spcAft>
              <a:buSzPts val="2100"/>
              <a:buChar char="•"/>
            </a:pPr>
            <a:r>
              <a:rPr lang="en-GB"/>
              <a:t>Problem: </a:t>
            </a:r>
            <a:endParaRPr lang="en-GB"/>
          </a:p>
        </p:txBody>
      </p:sp>
      <p:pic>
        <p:nvPicPr>
          <p:cNvPr id="192" name="Google Shape;192;p32"/>
          <p:cNvPicPr preferRelativeResize="0"/>
          <p:nvPr/>
        </p:nvPicPr>
        <p:blipFill rotWithShape="1">
          <a:blip r:embed="rId1"/>
          <a:srcRect l="5150" t="11834" r="9291" b="6379"/>
          <a:stretch>
            <a:fillRect/>
          </a:stretch>
        </p:blipFill>
        <p:spPr>
          <a:xfrm>
            <a:off x="6599400" y="1622433"/>
            <a:ext cx="1906568" cy="664567"/>
          </a:xfrm>
          <a:prstGeom prst="rect">
            <a:avLst/>
          </a:prstGeom>
          <a:noFill/>
          <a:ln>
            <a:noFill/>
          </a:ln>
        </p:spPr>
      </p:pic>
      <p:pic>
        <p:nvPicPr>
          <p:cNvPr id="193" name="Google Shape;193;p32"/>
          <p:cNvPicPr preferRelativeResize="0"/>
          <p:nvPr/>
        </p:nvPicPr>
        <p:blipFill rotWithShape="1">
          <a:blip r:embed="rId2"/>
          <a:srcRect t="27460" b="8633"/>
          <a:stretch>
            <a:fillRect/>
          </a:stretch>
        </p:blipFill>
        <p:spPr>
          <a:xfrm>
            <a:off x="3364133" y="2906067"/>
            <a:ext cx="1527733" cy="412033"/>
          </a:xfrm>
          <a:prstGeom prst="rect">
            <a:avLst/>
          </a:prstGeom>
          <a:noFill/>
          <a:ln>
            <a:noFill/>
          </a:ln>
        </p:spPr>
      </p:pic>
      <p:pic>
        <p:nvPicPr>
          <p:cNvPr id="194" name="Google Shape;194;p32"/>
          <p:cNvPicPr preferRelativeResize="0"/>
          <p:nvPr/>
        </p:nvPicPr>
        <p:blipFill rotWithShape="1">
          <a:blip r:embed="rId3"/>
          <a:srcRect l="1300" t="19398" r="5823" b="11195"/>
          <a:stretch>
            <a:fillRect/>
          </a:stretch>
        </p:blipFill>
        <p:spPr>
          <a:xfrm>
            <a:off x="2350733" y="3491133"/>
            <a:ext cx="5310001" cy="526100"/>
          </a:xfrm>
          <a:prstGeom prst="rect">
            <a:avLst/>
          </a:prstGeom>
          <a:noFill/>
          <a:ln>
            <a:noFill/>
          </a:ln>
        </p:spPr>
      </p:pic>
      <p:pic>
        <p:nvPicPr>
          <p:cNvPr id="195" name="Google Shape;195;p32"/>
          <p:cNvPicPr preferRelativeResize="0"/>
          <p:nvPr/>
        </p:nvPicPr>
        <p:blipFill rotWithShape="1">
          <a:blip r:embed="rId4"/>
          <a:srcRect l="9000" r="-5265"/>
          <a:stretch>
            <a:fillRect/>
          </a:stretch>
        </p:blipFill>
        <p:spPr>
          <a:xfrm>
            <a:off x="2545883" y="5861133"/>
            <a:ext cx="4919716" cy="526100"/>
          </a:xfrm>
          <a:prstGeom prst="rect">
            <a:avLst/>
          </a:prstGeom>
          <a:noFill/>
          <a:ln>
            <a:noFill/>
          </a:ln>
        </p:spPr>
      </p:pic>
      <p:pic>
        <p:nvPicPr>
          <p:cNvPr id="196" name="Google Shape;196;p32"/>
          <p:cNvPicPr preferRelativeResize="0"/>
          <p:nvPr/>
        </p:nvPicPr>
        <p:blipFill rotWithShape="1">
          <a:blip r:embed="rId5"/>
          <a:srcRect r="1719" b="14244"/>
          <a:stretch>
            <a:fillRect/>
          </a:stretch>
        </p:blipFill>
        <p:spPr>
          <a:xfrm>
            <a:off x="8865667" y="3318100"/>
            <a:ext cx="3164204" cy="664567"/>
          </a:xfrm>
          <a:prstGeom prst="rect">
            <a:avLst/>
          </a:prstGeom>
          <a:noFill/>
          <a:ln>
            <a:noFill/>
          </a:ln>
        </p:spPr>
      </p:pic>
      <p:pic>
        <p:nvPicPr>
          <p:cNvPr id="197" name="Google Shape;197;p32"/>
          <p:cNvPicPr preferRelativeResize="0"/>
          <p:nvPr/>
        </p:nvPicPr>
        <p:blipFill rotWithShape="1">
          <a:blip r:embed="rId6"/>
          <a:srcRect l="14522"/>
          <a:stretch>
            <a:fillRect/>
          </a:stretch>
        </p:blipFill>
        <p:spPr>
          <a:xfrm>
            <a:off x="5971820" y="3551584"/>
            <a:ext cx="240212" cy="335717"/>
          </a:xfrm>
          <a:prstGeom prst="rect">
            <a:avLst/>
          </a:prstGeom>
          <a:noFill/>
          <a:ln>
            <a:noFill/>
          </a:ln>
        </p:spPr>
      </p:pic>
      <p:pic>
        <p:nvPicPr>
          <p:cNvPr id="198" name="Google Shape;198;p32"/>
          <p:cNvPicPr preferRelativeResize="0"/>
          <p:nvPr/>
        </p:nvPicPr>
        <p:blipFill rotWithShape="1">
          <a:blip r:embed="rId6"/>
          <a:srcRect l="14522"/>
          <a:stretch>
            <a:fillRect/>
          </a:stretch>
        </p:blipFill>
        <p:spPr>
          <a:xfrm>
            <a:off x="4235920" y="3557267"/>
            <a:ext cx="240212" cy="335717"/>
          </a:xfrm>
          <a:prstGeom prst="rect">
            <a:avLst/>
          </a:prstGeom>
          <a:noFill/>
          <a:ln>
            <a:noFill/>
          </a:ln>
        </p:spPr>
      </p:pic>
      <p:pic>
        <p:nvPicPr>
          <p:cNvPr id="199" name="Google Shape;199;p32"/>
          <p:cNvPicPr preferRelativeResize="0"/>
          <p:nvPr/>
        </p:nvPicPr>
        <p:blipFill rotWithShape="1">
          <a:blip r:embed="rId6"/>
          <a:srcRect l="14522"/>
          <a:stretch>
            <a:fillRect/>
          </a:stretch>
        </p:blipFill>
        <p:spPr>
          <a:xfrm>
            <a:off x="5524320" y="5861117"/>
            <a:ext cx="240212" cy="335717"/>
          </a:xfrm>
          <a:prstGeom prst="rect">
            <a:avLst/>
          </a:prstGeom>
          <a:noFill/>
          <a:ln>
            <a:noFill/>
          </a:ln>
        </p:spPr>
      </p:pic>
      <p:pic>
        <p:nvPicPr>
          <p:cNvPr id="200" name="Google Shape;200;p32"/>
          <p:cNvPicPr preferRelativeResize="0"/>
          <p:nvPr/>
        </p:nvPicPr>
        <p:blipFill rotWithShape="1">
          <a:blip r:embed="rId6"/>
          <a:srcRect l="14522"/>
          <a:stretch>
            <a:fillRect/>
          </a:stretch>
        </p:blipFill>
        <p:spPr>
          <a:xfrm>
            <a:off x="3663887" y="5861117"/>
            <a:ext cx="240212" cy="335717"/>
          </a:xfrm>
          <a:prstGeom prst="rect">
            <a:avLst/>
          </a:prstGeom>
          <a:noFill/>
          <a:ln>
            <a:noFill/>
          </a:ln>
        </p:spPr>
      </p:pic>
      <p:pic>
        <p:nvPicPr>
          <p:cNvPr id="201" name="Google Shape;201;p32"/>
          <p:cNvPicPr preferRelativeResize="0"/>
          <p:nvPr/>
        </p:nvPicPr>
        <p:blipFill rotWithShape="1">
          <a:blip r:embed="rId6"/>
          <a:srcRect l="14522"/>
          <a:stretch>
            <a:fillRect/>
          </a:stretch>
        </p:blipFill>
        <p:spPr>
          <a:xfrm>
            <a:off x="2350733" y="6118867"/>
            <a:ext cx="166533" cy="232767"/>
          </a:xfrm>
          <a:prstGeom prst="rect">
            <a:avLst/>
          </a:prstGeom>
          <a:noFill/>
          <a:ln>
            <a:noFill/>
          </a:ln>
        </p:spPr>
      </p:pic>
      <p:pic>
        <p:nvPicPr>
          <p:cNvPr id="202" name="Google Shape;202;p32"/>
          <p:cNvPicPr preferRelativeResize="0"/>
          <p:nvPr/>
        </p:nvPicPr>
        <p:blipFill rotWithShape="1">
          <a:blip r:embed="rId6"/>
          <a:srcRect l="14522"/>
          <a:stretch>
            <a:fillRect/>
          </a:stretch>
        </p:blipFill>
        <p:spPr>
          <a:xfrm>
            <a:off x="2411600" y="3784467"/>
            <a:ext cx="166533" cy="232767"/>
          </a:xfrm>
          <a:prstGeom prst="rect">
            <a:avLst/>
          </a:prstGeom>
          <a:noFill/>
          <a:ln>
            <a:noFill/>
          </a:ln>
        </p:spPr>
      </p:pic>
      <p:pic>
        <p:nvPicPr>
          <p:cNvPr id="203" name="Google Shape;203;p32"/>
          <p:cNvPicPr preferRelativeResize="0"/>
          <p:nvPr/>
        </p:nvPicPr>
        <p:blipFill>
          <a:blip r:embed="rId7"/>
          <a:stretch>
            <a:fillRect/>
          </a:stretch>
        </p:blipFill>
        <p:spPr>
          <a:xfrm>
            <a:off x="4021843" y="2944200"/>
            <a:ext cx="355191" cy="373900"/>
          </a:xfrm>
          <a:prstGeom prst="rect">
            <a:avLst/>
          </a:prstGeom>
          <a:noFill/>
          <a:ln>
            <a:noFill/>
          </a:ln>
        </p:spPr>
      </p:pic>
      <p:pic>
        <p:nvPicPr>
          <p:cNvPr id="204" name="Google Shape;204;p32"/>
          <p:cNvPicPr preferRelativeResize="0"/>
          <p:nvPr/>
        </p:nvPicPr>
        <p:blipFill rotWithShape="1">
          <a:blip r:embed="rId6"/>
          <a:srcRect l="14522"/>
          <a:stretch>
            <a:fillRect/>
          </a:stretch>
        </p:blipFill>
        <p:spPr>
          <a:xfrm>
            <a:off x="3364133" y="2944200"/>
            <a:ext cx="267533" cy="37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sp>
        <p:nvSpPr>
          <p:cNvPr id="209" name="Google Shape;209;p33"/>
          <p:cNvSpPr txBox="1"/>
          <p:nvPr>
            <p:ph type="title" idx="4294967295"/>
          </p:nvPr>
        </p:nvSpPr>
        <p:spPr>
          <a:xfrm>
            <a:off x="838200" y="263533"/>
            <a:ext cx="11107600" cy="1325600"/>
          </a:xfrm>
          <a:prstGeom prst="rect">
            <a:avLst/>
          </a:prstGeom>
          <a:noFill/>
          <a:ln>
            <a:noFill/>
          </a:ln>
        </p:spPr>
        <p:txBody>
          <a:bodyPr spcFirstLastPara="1" wrap="square" lIns="91433" tIns="45700" rIns="91433" bIns="45700"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Matrix Completion via Singular Value Threshold</a:t>
            </a:r>
            <a:endParaRPr lang="en-GB"/>
          </a:p>
        </p:txBody>
      </p:sp>
      <p:sp>
        <p:nvSpPr>
          <p:cNvPr id="210" name="Google Shape;210;p33"/>
          <p:cNvSpPr txBox="1"/>
          <p:nvPr>
            <p:ph type="body" idx="4294967295"/>
          </p:nvPr>
        </p:nvSpPr>
        <p:spPr>
          <a:xfrm>
            <a:off x="658400" y="1622433"/>
            <a:ext cx="10460400" cy="4764800"/>
          </a:xfrm>
          <a:prstGeom prst="rect">
            <a:avLst/>
          </a:prstGeom>
          <a:noFill/>
          <a:ln>
            <a:noFill/>
          </a:ln>
        </p:spPr>
        <p:txBody>
          <a:bodyPr spcFirstLastPara="1" wrap="square" lIns="91433" tIns="45700" rIns="91433" bIns="45700" anchor="t" anchorCtr="0">
            <a:normAutofit/>
          </a:bodyPr>
          <a:lstStyle/>
          <a:p>
            <a:pPr marL="177800" lvl="0" indent="-171450" algn="l" rtl="0">
              <a:lnSpc>
                <a:spcPct val="150000"/>
              </a:lnSpc>
              <a:spcBef>
                <a:spcPts val="0"/>
              </a:spcBef>
              <a:spcAft>
                <a:spcPts val="0"/>
              </a:spcAft>
              <a:buSzPts val="2100"/>
              <a:buChar char="•"/>
            </a:pPr>
            <a:r>
              <a:rPr lang="en-GB"/>
              <a:t>From                                                                  to                              </a:t>
            </a:r>
            <a:endParaRPr lang="en-GB"/>
          </a:p>
          <a:p>
            <a:pPr marL="0" lvl="0" indent="0" algn="l" rtl="0">
              <a:lnSpc>
                <a:spcPct val="150000"/>
              </a:lnSpc>
              <a:spcBef>
                <a:spcPts val="0"/>
              </a:spcBef>
              <a:spcAft>
                <a:spcPts val="0"/>
              </a:spcAft>
              <a:buNone/>
            </a:pPr>
            <a:r>
              <a:rPr lang="en-GB"/>
              <a:t>   </a:t>
            </a:r>
            <a:endParaRPr lang="en-GB"/>
          </a:p>
          <a:p>
            <a:pPr marL="0" lvl="0" indent="0" algn="l" rtl="0">
              <a:lnSpc>
                <a:spcPct val="150000"/>
              </a:lnSpc>
              <a:spcBef>
                <a:spcPts val="0"/>
              </a:spcBef>
              <a:spcAft>
                <a:spcPts val="0"/>
              </a:spcAft>
              <a:buNone/>
            </a:pPr>
            <a:r>
              <a:rPr lang="en-GB"/>
              <a:t>   equation holds when       is large.</a:t>
            </a:r>
            <a:endParaRPr lang="en-GB"/>
          </a:p>
          <a:p>
            <a:pPr marL="177800" lvl="0" indent="-171450" algn="l" rtl="0">
              <a:lnSpc>
                <a:spcPct val="150000"/>
              </a:lnSpc>
              <a:spcBef>
                <a:spcPts val="0"/>
              </a:spcBef>
              <a:spcAft>
                <a:spcPts val="0"/>
              </a:spcAft>
              <a:buSzPts val="2100"/>
              <a:buChar char="•"/>
            </a:pPr>
            <a:r>
              <a:rPr lang="en-GB"/>
              <a:t>S</a:t>
            </a:r>
            <a:r>
              <a:rPr lang="en-GB"/>
              <a:t>oft-thresholding operator</a:t>
            </a:r>
            <a:endParaRPr lang="en-GB"/>
          </a:p>
          <a:p>
            <a:pPr marL="177800" lvl="0" indent="-171450" algn="l" rtl="0">
              <a:lnSpc>
                <a:spcPct val="150000"/>
              </a:lnSpc>
              <a:spcBef>
                <a:spcPts val="0"/>
              </a:spcBef>
              <a:spcAft>
                <a:spcPts val="0"/>
              </a:spcAft>
              <a:buSzPts val="2100"/>
              <a:buChar char="•"/>
            </a:pPr>
            <a:r>
              <a:rPr lang="en-GB"/>
              <a:t>Can verify                                  </a:t>
            </a:r>
            <a:r>
              <a:rPr lang="en-GB"/>
              <a:t>                        , and                                       is convex, it has global minimizer.</a:t>
            </a:r>
            <a:endParaRPr lang="en-GB"/>
          </a:p>
          <a:p>
            <a:pPr marL="0" lvl="0" indent="0" algn="l" rtl="0">
              <a:lnSpc>
                <a:spcPct val="150000"/>
              </a:lnSpc>
              <a:spcBef>
                <a:spcPts val="0"/>
              </a:spcBef>
              <a:spcAft>
                <a:spcPts val="0"/>
              </a:spcAft>
              <a:buNone/>
            </a:pPr>
          </a:p>
        </p:txBody>
      </p:sp>
      <p:pic>
        <p:nvPicPr>
          <p:cNvPr id="211" name="Google Shape;211;p33"/>
          <p:cNvPicPr preferRelativeResize="0"/>
          <p:nvPr/>
        </p:nvPicPr>
        <p:blipFill rotWithShape="1">
          <a:blip r:embed="rId1"/>
          <a:srcRect b="39562"/>
          <a:stretch>
            <a:fillRect/>
          </a:stretch>
        </p:blipFill>
        <p:spPr>
          <a:xfrm>
            <a:off x="1779933" y="2365522"/>
            <a:ext cx="2299633" cy="601567"/>
          </a:xfrm>
          <a:prstGeom prst="rect">
            <a:avLst/>
          </a:prstGeom>
          <a:noFill/>
          <a:ln>
            <a:noFill/>
          </a:ln>
        </p:spPr>
      </p:pic>
      <p:pic>
        <p:nvPicPr>
          <p:cNvPr id="212" name="Google Shape;212;p33"/>
          <p:cNvPicPr preferRelativeResize="0"/>
          <p:nvPr/>
        </p:nvPicPr>
        <p:blipFill rotWithShape="1">
          <a:blip r:embed="rId1"/>
          <a:srcRect l="25300" t="62840"/>
          <a:stretch>
            <a:fillRect/>
          </a:stretch>
        </p:blipFill>
        <p:spPr>
          <a:xfrm>
            <a:off x="4259998" y="2438007"/>
            <a:ext cx="2126500" cy="457867"/>
          </a:xfrm>
          <a:prstGeom prst="rect">
            <a:avLst/>
          </a:prstGeom>
          <a:noFill/>
          <a:ln>
            <a:noFill/>
          </a:ln>
        </p:spPr>
      </p:pic>
      <p:pic>
        <p:nvPicPr>
          <p:cNvPr id="213" name="Google Shape;213;p33"/>
          <p:cNvPicPr preferRelativeResize="0"/>
          <p:nvPr/>
        </p:nvPicPr>
        <p:blipFill>
          <a:blip r:embed="rId2"/>
          <a:stretch>
            <a:fillRect/>
          </a:stretch>
        </p:blipFill>
        <p:spPr>
          <a:xfrm>
            <a:off x="4126600" y="3163294"/>
            <a:ext cx="317733" cy="343133"/>
          </a:xfrm>
          <a:prstGeom prst="rect">
            <a:avLst/>
          </a:prstGeom>
          <a:noFill/>
          <a:ln>
            <a:noFill/>
          </a:ln>
        </p:spPr>
      </p:pic>
      <p:pic>
        <p:nvPicPr>
          <p:cNvPr id="214" name="Google Shape;214;p33"/>
          <p:cNvPicPr preferRelativeResize="0"/>
          <p:nvPr/>
        </p:nvPicPr>
        <p:blipFill rotWithShape="1">
          <a:blip r:embed="rId3"/>
          <a:srcRect r="3966"/>
          <a:stretch>
            <a:fillRect/>
          </a:stretch>
        </p:blipFill>
        <p:spPr>
          <a:xfrm>
            <a:off x="5016767" y="3618800"/>
            <a:ext cx="5817299" cy="521400"/>
          </a:xfrm>
          <a:prstGeom prst="rect">
            <a:avLst/>
          </a:prstGeom>
          <a:noFill/>
          <a:ln>
            <a:noFill/>
          </a:ln>
        </p:spPr>
      </p:pic>
      <p:pic>
        <p:nvPicPr>
          <p:cNvPr id="215" name="Google Shape;215;p33"/>
          <p:cNvPicPr preferRelativeResize="0"/>
          <p:nvPr/>
        </p:nvPicPr>
        <p:blipFill>
          <a:blip r:embed="rId4"/>
          <a:stretch>
            <a:fillRect/>
          </a:stretch>
        </p:blipFill>
        <p:spPr>
          <a:xfrm>
            <a:off x="2606200" y="4278115"/>
            <a:ext cx="4389300" cy="729867"/>
          </a:xfrm>
          <a:prstGeom prst="rect">
            <a:avLst/>
          </a:prstGeom>
          <a:noFill/>
          <a:ln>
            <a:noFill/>
          </a:ln>
        </p:spPr>
      </p:pic>
      <p:pic>
        <p:nvPicPr>
          <p:cNvPr id="216" name="Google Shape;216;p33"/>
          <p:cNvPicPr preferRelativeResize="0"/>
          <p:nvPr/>
        </p:nvPicPr>
        <p:blipFill rotWithShape="1">
          <a:blip r:embed="rId5"/>
          <a:srcRect t="20401"/>
          <a:stretch>
            <a:fillRect/>
          </a:stretch>
        </p:blipFill>
        <p:spPr>
          <a:xfrm>
            <a:off x="7926800" y="4397610"/>
            <a:ext cx="2676000" cy="414688"/>
          </a:xfrm>
          <a:prstGeom prst="rect">
            <a:avLst/>
          </a:prstGeom>
          <a:noFill/>
          <a:ln>
            <a:noFill/>
          </a:ln>
        </p:spPr>
      </p:pic>
      <p:pic>
        <p:nvPicPr>
          <p:cNvPr id="217" name="Google Shape;217;p33"/>
          <p:cNvPicPr preferRelativeResize="0"/>
          <p:nvPr/>
        </p:nvPicPr>
        <p:blipFill rotWithShape="1">
          <a:blip r:embed="rId6"/>
          <a:srcRect l="8999" r="731"/>
          <a:stretch>
            <a:fillRect/>
          </a:stretch>
        </p:blipFill>
        <p:spPr>
          <a:xfrm>
            <a:off x="2075800" y="1834348"/>
            <a:ext cx="4613199" cy="526100"/>
          </a:xfrm>
          <a:prstGeom prst="rect">
            <a:avLst/>
          </a:prstGeom>
          <a:noFill/>
          <a:ln>
            <a:noFill/>
          </a:ln>
        </p:spPr>
      </p:pic>
      <p:pic>
        <p:nvPicPr>
          <p:cNvPr id="218" name="Google Shape;218;p33"/>
          <p:cNvPicPr preferRelativeResize="0"/>
          <p:nvPr/>
        </p:nvPicPr>
        <p:blipFill rotWithShape="1">
          <a:blip r:embed="rId7"/>
          <a:srcRect l="14522"/>
          <a:stretch>
            <a:fillRect/>
          </a:stretch>
        </p:blipFill>
        <p:spPr>
          <a:xfrm>
            <a:off x="5054855" y="1834332"/>
            <a:ext cx="240212" cy="335717"/>
          </a:xfrm>
          <a:prstGeom prst="rect">
            <a:avLst/>
          </a:prstGeom>
          <a:noFill/>
          <a:ln>
            <a:noFill/>
          </a:ln>
        </p:spPr>
      </p:pic>
      <p:pic>
        <p:nvPicPr>
          <p:cNvPr id="219" name="Google Shape;219;p33"/>
          <p:cNvPicPr preferRelativeResize="0"/>
          <p:nvPr/>
        </p:nvPicPr>
        <p:blipFill rotWithShape="1">
          <a:blip r:embed="rId7"/>
          <a:srcRect l="14522"/>
          <a:stretch>
            <a:fillRect/>
          </a:stretch>
        </p:blipFill>
        <p:spPr>
          <a:xfrm>
            <a:off x="3193787" y="1868622"/>
            <a:ext cx="240212" cy="335717"/>
          </a:xfrm>
          <a:prstGeom prst="rect">
            <a:avLst/>
          </a:prstGeom>
          <a:noFill/>
          <a:ln>
            <a:noFill/>
          </a:ln>
        </p:spPr>
      </p:pic>
      <p:pic>
        <p:nvPicPr>
          <p:cNvPr id="220" name="Google Shape;220;p33"/>
          <p:cNvPicPr preferRelativeResize="0"/>
          <p:nvPr/>
        </p:nvPicPr>
        <p:blipFill rotWithShape="1">
          <a:blip r:embed="rId7"/>
          <a:srcRect l="14522"/>
          <a:stretch>
            <a:fillRect/>
          </a:stretch>
        </p:blipFill>
        <p:spPr>
          <a:xfrm>
            <a:off x="1880633" y="1972067"/>
            <a:ext cx="166533" cy="232767"/>
          </a:xfrm>
          <a:prstGeom prst="rect">
            <a:avLst/>
          </a:prstGeom>
          <a:noFill/>
          <a:ln>
            <a:noFill/>
          </a:ln>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commondata" val="eyJoZGlkIjoiMDFmM2FlOTQ0YjI4N2YyNDFkYzg4NzZjZGZmMGMwMDg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6738</Words>
  <Application>WPS 演示</Application>
  <PresentationFormat>宽屏</PresentationFormat>
  <Paragraphs>249</Paragraphs>
  <Slides>56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56</vt:i4>
      </vt:variant>
    </vt:vector>
  </HeadingPairs>
  <TitlesOfParts>
    <vt:vector size="64" baseType="lpstr">
      <vt:lpstr>Arial</vt:lpstr>
      <vt:lpstr>宋体</vt:lpstr>
      <vt:lpstr>Wingdings</vt:lpstr>
      <vt:lpstr>Calibri</vt:lpstr>
      <vt:lpstr>Arial</vt:lpstr>
      <vt:lpstr>微软雅黑</vt:lpstr>
      <vt:lpstr>Arial Unicode MS</vt:lpstr>
      <vt:lpstr>WPS</vt:lpstr>
      <vt:lpstr>Faster Matrix Completion Using Randomized SVD</vt:lpstr>
      <vt:lpstr>Problem Statement</vt:lpstr>
      <vt:lpstr>Randomized SVD</vt:lpstr>
      <vt:lpstr>Randomized SVD</vt:lpstr>
      <vt:lpstr>Randomized SVD</vt:lpstr>
      <vt:lpstr>Preliminary / Newly proposed ideas</vt:lpstr>
      <vt:lpstr>eigSVD</vt:lpstr>
      <vt:lpstr>Matrix Completion</vt:lpstr>
      <vt:lpstr>Matrix Completion via Singular Value Threshold</vt:lpstr>
      <vt:lpstr>Matrix Completion via Singular Value Threshold</vt:lpstr>
      <vt:lpstr>SVT Algorithm</vt:lpstr>
      <vt:lpstr>rSVD-PI(Power Iteration)</vt:lpstr>
      <vt:lpstr>Krylov subspace</vt:lpstr>
      <vt:lpstr>rSVD-BKI(block Krylov-subspace iteration)</vt:lpstr>
      <vt:lpstr>fastSVT - Subspace Recycling</vt:lpstr>
      <vt:lpstr>fastSVT - Subspace Recycling</vt:lpstr>
      <vt:lpstr>fastSVT - Recycle Q</vt:lpstr>
      <vt:lpstr>fastSVT - Recycle U</vt:lpstr>
      <vt:lpstr>EXPERIMENT</vt:lpstr>
      <vt:lpstr>EXPERIMENTAL ENVIRONMENTS</vt:lpstr>
      <vt:lpstr>PowerPoint 演示文稿</vt:lpstr>
      <vt:lpstr>Table explanation</vt:lpstr>
      <vt:lpstr>THE COMPARISON OF RSVD-PI AND RSVD-BKI ALGORITHMS</vt:lpstr>
      <vt:lpstr>Image Inpainting</vt:lpstr>
      <vt:lpstr>Image Inpainting</vt:lpstr>
      <vt:lpstr>Results and Explanation</vt:lpstr>
      <vt:lpstr>Results for a smaller dataset</vt:lpstr>
      <vt:lpstr>Results for a bigger dataset</vt:lpstr>
      <vt:lpstr>Our Experiment</vt:lpstr>
      <vt:lpstr>EXPERIMENTAL ENVIRONMENTS</vt:lpstr>
      <vt:lpstr>Our Experiment (image in the paper) original image using fSVT Reuse Q</vt:lpstr>
      <vt:lpstr>i = 50 </vt:lpstr>
      <vt:lpstr>i = 100</vt:lpstr>
      <vt:lpstr>i = 150</vt:lpstr>
      <vt:lpstr>i = 192 (finish)</vt:lpstr>
      <vt:lpstr>Time consumed for fSVT_Q</vt:lpstr>
      <vt:lpstr>Our Experiment (image in the paper) original image using SVT</vt:lpstr>
      <vt:lpstr>i = 50 </vt:lpstr>
      <vt:lpstr>i = 100</vt:lpstr>
      <vt:lpstr>i = 150</vt:lpstr>
      <vt:lpstr>i = 192 (finish)</vt:lpstr>
      <vt:lpstr>Time consumed for SVT</vt:lpstr>
      <vt:lpstr>Time Comparsion</vt:lpstr>
      <vt:lpstr>Accuracy problem of fSVT Reuse U</vt:lpstr>
      <vt:lpstr>Our Experiment (another image) original image using fSVT reuse Q</vt:lpstr>
      <vt:lpstr>i = 50</vt:lpstr>
      <vt:lpstr>i = 100</vt:lpstr>
      <vt:lpstr>i = 150</vt:lpstr>
      <vt:lpstr>i = 200</vt:lpstr>
      <vt:lpstr>i = 250</vt:lpstr>
      <vt:lpstr>i = 300</vt:lpstr>
      <vt:lpstr>i = 350</vt:lpstr>
      <vt:lpstr>i = 400</vt:lpstr>
      <vt:lpstr>i = 413 (finish)</vt:lpstr>
      <vt:lpstr>Smaller images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zht</dc:creator>
  <cp:lastModifiedBy>skyskyskyha</cp:lastModifiedBy>
  <cp:revision>22</cp:revision>
  <dcterms:created xsi:type="dcterms:W3CDTF">2023-08-09T12:44:00Z</dcterms:created>
  <dcterms:modified xsi:type="dcterms:W3CDTF">2023-11-29T03:33:56Z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1BCBC3D9625E4889A1481B124AEEEC5A_12</vt:lpwstr>
  </property>
  <property fmtid="{D5CDD505-2E9C-101B-9397-08002B2CF9AE}" pid="3" name="KSOProductBuildVer">
    <vt:lpwstr>2052-12.1.0.15990</vt:lpwstr>
  </property>
</Properties>
</file>